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8" r:id="rId18"/>
    <p:sldId id="273" r:id="rId19"/>
    <p:sldId id="274" r:id="rId20"/>
    <p:sldId id="275" r:id="rId21"/>
    <p:sldId id="277"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38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A2E169-9BB2-488F-B5C9-9E155B5B097A}" type="datetimeFigureOut">
              <a:rPr lang="it-IT" smtClean="0"/>
              <a:pPr/>
              <a:t>10/01/2023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BECFAC-BD08-4676-9B97-5B8B403ACF42}"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02E9C31-FBBE-4672-85CD-26D83D9C1235}" type="datetime1">
              <a:rPr lang="it-IT" smtClean="0"/>
              <a:pPr/>
              <a:t>10/01/2023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924BF91-B92C-4315-8E23-0725E77FAB04}" type="datetime1">
              <a:rPr lang="it-IT" smtClean="0"/>
              <a:pPr/>
              <a:t>10/01/2023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6B4D91E-F121-46B4-BDC9-B75E87204AFB}" type="datetime1">
              <a:rPr lang="it-IT" smtClean="0"/>
              <a:pPr/>
              <a:t>10/01/2023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21F9290-10BC-4137-AF6C-D7D7AA6F7294}" type="datetime1">
              <a:rPr lang="it-IT" smtClean="0"/>
              <a:pPr/>
              <a:t>10/01/2023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E6EA72DF-E05D-4CFF-807B-3C5A9DDDDA88}" type="datetime1">
              <a:rPr lang="it-IT" smtClean="0"/>
              <a:pPr/>
              <a:t>10/01/2023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9286330-173C-4E77-92DE-C9B01C4DE034}" type="datetime1">
              <a:rPr lang="it-IT" smtClean="0"/>
              <a:pPr/>
              <a:t>10/01/2023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1404F14-2BF8-460B-B95D-2DACAACD62C6}" type="datetime1">
              <a:rPr lang="it-IT" smtClean="0"/>
              <a:pPr/>
              <a:t>10/01/2023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EE35CC9-07F9-4976-B10E-940B0BADD765}" type="datetime1">
              <a:rPr lang="it-IT" smtClean="0"/>
              <a:pPr/>
              <a:t>10/01/2023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CD91624-E1A7-4145-B25B-0DA1D464B4FD}" type="datetime1">
              <a:rPr lang="it-IT" smtClean="0"/>
              <a:pPr/>
              <a:t>10/01/2023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22BBFA0-E5B6-4D89-81F9-F1E0F153F79D}" type="datetime1">
              <a:rPr lang="it-IT" smtClean="0"/>
              <a:pPr/>
              <a:t>10/01/2023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D233003-20AF-4CBE-A85F-EC51C1D28842}" type="datetime1">
              <a:rPr lang="it-IT" smtClean="0"/>
              <a:pPr/>
              <a:t>10/01/2023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A2407E-4C0D-472A-9D9A-B427CF3544C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903AC7-7E8B-4618-837B-B492909B40B2}" type="datetime1">
              <a:rPr lang="it-IT" smtClean="0"/>
              <a:pPr/>
              <a:t>10/01/2023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2407E-4C0D-472A-9D9A-B427CF3544C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
        <p:nvSpPr>
          <p:cNvPr id="3" name="Sottotitolo 2"/>
          <p:cNvSpPr>
            <a:spLocks noGrp="1"/>
          </p:cNvSpPr>
          <p:nvPr>
            <p:ph type="subTitle" idx="1"/>
          </p:nvPr>
        </p:nvSpPr>
        <p:spPr>
          <a:xfrm>
            <a:off x="251520" y="5013176"/>
            <a:ext cx="8640960" cy="852051"/>
          </a:xfrm>
          <a:solidFill>
            <a:srgbClr val="FFFF00"/>
          </a:solidFill>
          <a:ln w="25400">
            <a:solidFill>
              <a:srgbClr val="0070C0"/>
            </a:solidFill>
          </a:ln>
        </p:spPr>
        <p:txBody>
          <a:bodyPr>
            <a:noAutofit/>
          </a:bodyPr>
          <a:lstStyle/>
          <a:p>
            <a:r>
              <a:rPr lang="it-IT" sz="1600" b="1" dirty="0">
                <a:solidFill>
                  <a:schemeClr val="tx1"/>
                </a:solidFill>
              </a:rPr>
              <a:t>Da bambini erano tutti docili e ubbidienti. Con l’arrivo della preadolescenza e dell’adolescenza, credono che tutto sia loro dovuto, saltano su tutte le furie al primo intoppo, se la prendono con chi gli sta intorno, preoccupati soprattutto di non perdere popolarità tra i coetanei. </a:t>
            </a:r>
            <a:endParaRPr lang="it-IT" sz="1600" dirty="0">
              <a:solidFill>
                <a:schemeClr val="tx1"/>
              </a:solidFill>
            </a:endParaRPr>
          </a:p>
        </p:txBody>
      </p:sp>
      <p:sp>
        <p:nvSpPr>
          <p:cNvPr id="6" name="CasellaDiTesto 5"/>
          <p:cNvSpPr txBox="1"/>
          <p:nvPr/>
        </p:nvSpPr>
        <p:spPr>
          <a:xfrm>
            <a:off x="251520" y="6093296"/>
            <a:ext cx="8640960" cy="400110"/>
          </a:xfrm>
          <a:prstGeom prst="rect">
            <a:avLst/>
          </a:prstGeom>
          <a:noFill/>
        </p:spPr>
        <p:txBody>
          <a:bodyPr wrap="square" rtlCol="0">
            <a:spAutoFit/>
          </a:bodyPr>
          <a:lstStyle/>
          <a:p>
            <a:pPr algn="ctr"/>
            <a:r>
              <a:rPr lang="it-IT" sz="2000" b="1" dirty="0"/>
              <a:t>Prof. Francesco Cannizzaro – Specialista in Pedagogia, Bioetica e Sessuologia</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a:t>
            </a:fld>
            <a:endParaRPr lang="it-IT"/>
          </a:p>
        </p:txBody>
      </p:sp>
      <p:pic>
        <p:nvPicPr>
          <p:cNvPr id="1026" name="Picture 2" descr="C:\Users\Master\Desktop\1.jpg"/>
          <p:cNvPicPr>
            <a:picLocks noChangeAspect="1" noChangeArrowheads="1"/>
          </p:cNvPicPr>
          <p:nvPr/>
        </p:nvPicPr>
        <p:blipFill>
          <a:blip r:embed="rId2" cstate="print"/>
          <a:srcRect/>
          <a:stretch>
            <a:fillRect/>
          </a:stretch>
        </p:blipFill>
        <p:spPr bwMode="auto">
          <a:xfrm>
            <a:off x="2153574" y="1121260"/>
            <a:ext cx="4836851" cy="3641645"/>
          </a:xfrm>
          <a:prstGeom prst="rect">
            <a:avLst/>
          </a:prstGeom>
          <a:noFill/>
          <a:ln w="25400">
            <a:solidFill>
              <a:schemeClr val="accent1"/>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4427984" y="2276872"/>
            <a:ext cx="4427984" cy="3888432"/>
          </a:xfrm>
          <a:solidFill>
            <a:srgbClr val="FFFF00"/>
          </a:solidFill>
          <a:ln w="25400">
            <a:solidFill>
              <a:srgbClr val="0070C0"/>
            </a:solidFill>
          </a:ln>
        </p:spPr>
        <p:txBody>
          <a:bodyPr>
            <a:noAutofit/>
          </a:bodyPr>
          <a:lstStyle/>
          <a:p>
            <a:pPr algn="just"/>
            <a:r>
              <a:rPr lang="it-IT" sz="2000" b="1" dirty="0">
                <a:solidFill>
                  <a:srgbClr val="FF0000"/>
                </a:solidFill>
                <a:latin typeface="Arial" pitchFamily="34" charset="0"/>
                <a:cs typeface="Arial" pitchFamily="34" charset="0"/>
              </a:rPr>
              <a:t>Dopo aver cresciuto un figlio </a:t>
            </a:r>
            <a:r>
              <a:rPr lang="it-IT" sz="2000" dirty="0">
                <a:solidFill>
                  <a:schemeClr val="tx1"/>
                </a:solidFill>
                <a:latin typeface="Arial" pitchFamily="34" charset="0"/>
                <a:cs typeface="Arial" pitchFamily="34" charset="0"/>
              </a:rPr>
              <a:t>così creativo, espressivo e ‘social’, giunto al nodo dell’adolescenza il genitore non sa come riprendere le redini della situazione con un ragazzo che vuol fare tutto ‘di testa sua’. </a:t>
            </a:r>
          </a:p>
          <a:p>
            <a:pPr algn="just"/>
            <a:r>
              <a:rPr lang="it-IT" sz="2000" b="1" dirty="0">
                <a:solidFill>
                  <a:srgbClr val="FF0000"/>
                </a:solidFill>
                <a:latin typeface="Arial" pitchFamily="34" charset="0"/>
                <a:cs typeface="Arial" pitchFamily="34" charset="0"/>
              </a:rPr>
              <a:t>Tentare in adolescenza </a:t>
            </a:r>
            <a:r>
              <a:rPr lang="it-IT" sz="2000" dirty="0">
                <a:solidFill>
                  <a:schemeClr val="tx1"/>
                </a:solidFill>
                <a:latin typeface="Arial" pitchFamily="34" charset="0"/>
                <a:cs typeface="Arial" pitchFamily="34" charset="0"/>
              </a:rPr>
              <a:t>di rimettere in piedi un vecchio modello educativo normativo non funziona, semplicemente perché non è mai stato inculcato da bambini ed è impossibile farlo accettare adesso. </a:t>
            </a:r>
          </a:p>
          <a:p>
            <a:pPr algn="just"/>
            <a:endParaRPr lang="it-IT" sz="2000" dirty="0">
              <a:solidFill>
                <a:schemeClr val="tx1"/>
              </a:solidFill>
              <a:latin typeface="Arial" pitchFamily="34" charset="0"/>
              <a:cs typeface="Arial" pitchFamily="34" charset="0"/>
            </a:endParaRPr>
          </a:p>
          <a:p>
            <a:r>
              <a:rPr lang="it-IT" sz="2000" dirty="0"/>
              <a:t>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10</a:t>
            </a:fld>
            <a:endParaRPr lang="it-IT"/>
          </a:p>
        </p:txBody>
      </p:sp>
      <p:sp>
        <p:nvSpPr>
          <p:cNvPr id="9" name="CasellaDiTesto 8"/>
          <p:cNvSpPr txBox="1"/>
          <p:nvPr/>
        </p:nvSpPr>
        <p:spPr>
          <a:xfrm>
            <a:off x="395536" y="1268760"/>
            <a:ext cx="8352928" cy="830997"/>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1. Inutile tentare di ripristinare un’educazione </a:t>
            </a:r>
          </a:p>
          <a:p>
            <a:pPr algn="ctr"/>
            <a:r>
              <a:rPr lang="it-IT" sz="2400" b="1" dirty="0">
                <a:solidFill>
                  <a:srgbClr val="0070C0"/>
                </a:solidFill>
                <a:latin typeface="Arial" pitchFamily="34" charset="0"/>
                <a:cs typeface="Arial" pitchFamily="34" charset="0"/>
              </a:rPr>
              <a:t>di regole e sanzioni (1)</a:t>
            </a:r>
          </a:p>
        </p:txBody>
      </p:sp>
      <p:pic>
        <p:nvPicPr>
          <p:cNvPr id="10242" name="Picture 2" descr="C:\Users\Master\Desktop\11.jpg"/>
          <p:cNvPicPr>
            <a:picLocks noChangeAspect="1" noChangeArrowheads="1"/>
          </p:cNvPicPr>
          <p:nvPr/>
        </p:nvPicPr>
        <p:blipFill>
          <a:blip r:embed="rId2" cstate="print"/>
          <a:srcRect t="8217" b="5501"/>
          <a:stretch>
            <a:fillRect/>
          </a:stretch>
        </p:blipFill>
        <p:spPr bwMode="auto">
          <a:xfrm>
            <a:off x="271257" y="3068960"/>
            <a:ext cx="3976915"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251520" y="2204864"/>
            <a:ext cx="5040560" cy="4248472"/>
          </a:xfrm>
          <a:solidFill>
            <a:srgbClr val="FFFF00"/>
          </a:solidFill>
          <a:ln w="25400">
            <a:solidFill>
              <a:srgbClr val="0070C0"/>
            </a:solidFill>
          </a:ln>
        </p:spPr>
        <p:txBody>
          <a:bodyPr>
            <a:noAutofit/>
          </a:bodyPr>
          <a:lstStyle/>
          <a:p>
            <a:pPr lvl="0" algn="just"/>
            <a:r>
              <a:rPr lang="it-IT" sz="1800" b="1" dirty="0">
                <a:solidFill>
                  <a:srgbClr val="FF0000"/>
                </a:solidFill>
                <a:latin typeface="Arial" pitchFamily="34" charset="0"/>
                <a:cs typeface="Arial" pitchFamily="34" charset="0"/>
              </a:rPr>
              <a:t>Il figlio non capirebbe </a:t>
            </a:r>
            <a:r>
              <a:rPr lang="it-IT" sz="1800" dirty="0">
                <a:solidFill>
                  <a:schemeClr val="tx1"/>
                </a:solidFill>
                <a:latin typeface="Arial" pitchFamily="34" charset="0"/>
                <a:cs typeface="Arial" pitchFamily="34" charset="0"/>
              </a:rPr>
              <a:t>perché per tutti questi anni l’abbiamo spinto ad essere se stesso, ad esprimere le sue emozioni, socializzare, essere creativo, avere tanti amici.</a:t>
            </a:r>
          </a:p>
          <a:p>
            <a:pPr lvl="0" algn="just"/>
            <a:r>
              <a:rPr lang="it-IT" sz="1800" b="1" dirty="0">
                <a:solidFill>
                  <a:srgbClr val="FF0000"/>
                </a:solidFill>
                <a:latin typeface="Arial" pitchFamily="34" charset="0"/>
                <a:cs typeface="Arial" pitchFamily="34" charset="0"/>
              </a:rPr>
              <a:t>Poi, quando arriva l’adolescenza</a:t>
            </a:r>
            <a:r>
              <a:rPr lang="it-IT" sz="1800" dirty="0">
                <a:solidFill>
                  <a:schemeClr val="tx1"/>
                </a:solidFill>
                <a:latin typeface="Arial" pitchFamily="34" charset="0"/>
                <a:cs typeface="Arial" pitchFamily="34" charset="0"/>
              </a:rPr>
              <a:t>, tentiamo di mettere un freno all’espressione dei propri bisogni di popolarità e socializzazione, demonizzando smartphone e internet che noi adulti per primi usiamo a piene mani. </a:t>
            </a:r>
          </a:p>
          <a:p>
            <a:pPr lvl="0" algn="just"/>
            <a:r>
              <a:rPr lang="it-IT" sz="1800" b="1" dirty="0">
                <a:solidFill>
                  <a:srgbClr val="FF0000"/>
                </a:solidFill>
                <a:latin typeface="Arial" pitchFamily="34" charset="0"/>
                <a:cs typeface="Arial" pitchFamily="34" charset="0"/>
              </a:rPr>
              <a:t>Occorre individuare</a:t>
            </a:r>
            <a:r>
              <a:rPr lang="it-IT" sz="1800" b="1" dirty="0">
                <a:solidFill>
                  <a:schemeClr val="tx1"/>
                </a:solidFill>
                <a:latin typeface="Arial" pitchFamily="34" charset="0"/>
                <a:cs typeface="Arial" pitchFamily="34" charset="0"/>
              </a:rPr>
              <a:t> </a:t>
            </a:r>
            <a:r>
              <a:rPr lang="it-IT" sz="1800" dirty="0">
                <a:solidFill>
                  <a:schemeClr val="tx1"/>
                </a:solidFill>
                <a:latin typeface="Arial" pitchFamily="34" charset="0"/>
                <a:cs typeface="Arial" pitchFamily="34" charset="0"/>
              </a:rPr>
              <a:t>nuove modalità affettive e relazionali coerenti con il modello educativo inculcato fino a quel momento ai figli e che consentano all’adulto di continuare ad essere una figura di riferimento realmente autorevole per l’adolescente odierno.</a:t>
            </a:r>
          </a:p>
          <a:p>
            <a:pPr algn="just"/>
            <a:r>
              <a:rPr lang="it-IT" sz="2000" dirty="0">
                <a:solidFill>
                  <a:schemeClr val="tx1"/>
                </a:solidFill>
                <a:latin typeface="Arial" pitchFamily="34" charset="0"/>
                <a:cs typeface="Arial" pitchFamily="34" charset="0"/>
              </a:rPr>
              <a:t> </a:t>
            </a:r>
          </a:p>
          <a:p>
            <a:pPr algn="just"/>
            <a:endParaRPr lang="it-IT" sz="2000" dirty="0">
              <a:solidFill>
                <a:schemeClr val="tx1"/>
              </a:solidFill>
              <a:latin typeface="Arial" pitchFamily="34" charset="0"/>
              <a:cs typeface="Arial" pitchFamily="34" charset="0"/>
            </a:endParaRPr>
          </a:p>
          <a:p>
            <a:r>
              <a:rPr lang="it-IT" sz="2000" dirty="0"/>
              <a:t>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11</a:t>
            </a:fld>
            <a:endParaRPr lang="it-IT"/>
          </a:p>
        </p:txBody>
      </p:sp>
      <p:sp>
        <p:nvSpPr>
          <p:cNvPr id="9" name="CasellaDiTesto 8"/>
          <p:cNvSpPr txBox="1"/>
          <p:nvPr/>
        </p:nvSpPr>
        <p:spPr>
          <a:xfrm>
            <a:off x="395536" y="1268760"/>
            <a:ext cx="8352928" cy="830997"/>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1. Inutile tentare di ripristinare un’educazione </a:t>
            </a:r>
          </a:p>
          <a:p>
            <a:pPr algn="ctr"/>
            <a:r>
              <a:rPr lang="it-IT" sz="2400" b="1" dirty="0">
                <a:solidFill>
                  <a:srgbClr val="0070C0"/>
                </a:solidFill>
                <a:latin typeface="Arial" pitchFamily="34" charset="0"/>
                <a:cs typeface="Arial" pitchFamily="34" charset="0"/>
              </a:rPr>
              <a:t>di regole e sanzioni (2)</a:t>
            </a:r>
          </a:p>
        </p:txBody>
      </p:sp>
      <p:pic>
        <p:nvPicPr>
          <p:cNvPr id="11266" name="Picture 2" descr="C:\Users\Master\Desktop\13.jpg"/>
          <p:cNvPicPr>
            <a:picLocks noChangeAspect="1" noChangeArrowheads="1"/>
          </p:cNvPicPr>
          <p:nvPr/>
        </p:nvPicPr>
        <p:blipFill>
          <a:blip r:embed="rId2" cstate="print"/>
          <a:srcRect/>
          <a:stretch>
            <a:fillRect/>
          </a:stretch>
        </p:blipFill>
        <p:spPr bwMode="auto">
          <a:xfrm>
            <a:off x="5436096" y="3140968"/>
            <a:ext cx="3490090"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p:cTn id="14" dur="500" fill="hold"/>
                                        <p:tgtEl>
                                          <p:spTgt spid="11266"/>
                                        </p:tgtEl>
                                        <p:attrNameLst>
                                          <p:attrName>ppt_w</p:attrName>
                                        </p:attrNameLst>
                                      </p:cBhvr>
                                      <p:tavLst>
                                        <p:tav tm="0">
                                          <p:val>
                                            <p:fltVal val="0"/>
                                          </p:val>
                                        </p:tav>
                                        <p:tav tm="100000">
                                          <p:val>
                                            <p:strVal val="#ppt_w"/>
                                          </p:val>
                                        </p:tav>
                                      </p:tavLst>
                                    </p:anim>
                                    <p:anim calcmode="lin" valueType="num">
                                      <p:cBhvr>
                                        <p:cTn id="15" dur="500" fill="hold"/>
                                        <p:tgtEl>
                                          <p:spTgt spid="1126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Effect transition="in" filter="fade">
                                      <p:cBhvr>
                                        <p:cTn id="55" dur="1000"/>
                                        <p:tgtEl>
                                          <p:spTgt spid="3">
                                            <p:txEl>
                                              <p:pRg st="5" end="5"/>
                                            </p:txEl>
                                          </p:spTgt>
                                        </p:tgtEl>
                                      </p:cBhvr>
                                    </p:animEffect>
                                    <p:anim calcmode="lin" valueType="num">
                                      <p:cBhvr>
                                        <p:cTn id="5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251520" y="1916832"/>
            <a:ext cx="8640960" cy="2304256"/>
          </a:xfrm>
          <a:solidFill>
            <a:srgbClr val="FFFF00"/>
          </a:solidFill>
          <a:ln w="25400">
            <a:solidFill>
              <a:srgbClr val="0070C0"/>
            </a:solidFill>
          </a:ln>
        </p:spPr>
        <p:txBody>
          <a:bodyPr>
            <a:noAutofit/>
          </a:bodyPr>
          <a:lstStyle/>
          <a:p>
            <a:pPr lvl="0" algn="just"/>
            <a:r>
              <a:rPr lang="it-IT" sz="2000" b="1" dirty="0">
                <a:solidFill>
                  <a:srgbClr val="FF0000"/>
                </a:solidFill>
                <a:latin typeface="Arial" pitchFamily="34" charset="0"/>
                <a:cs typeface="Arial" pitchFamily="34" charset="0"/>
              </a:rPr>
              <a:t>Se abbiamo </a:t>
            </a:r>
            <a:r>
              <a:rPr lang="it-IT" sz="2000" dirty="0">
                <a:solidFill>
                  <a:schemeClr val="tx1"/>
                </a:solidFill>
                <a:latin typeface="Arial" pitchFamily="34" charset="0"/>
                <a:cs typeface="Arial" pitchFamily="34" charset="0"/>
              </a:rPr>
              <a:t>costruito un modello educativo basato sulla relazione, anche quando il figlio diventa adolescente l’adulto deve essere disponibile a proseguire il rapporto non attraverso il controllo, che nell’epoca di Internet non è più realizzabile, ma attraverso la relazione. </a:t>
            </a:r>
          </a:p>
          <a:p>
            <a:pPr lvl="0" algn="just"/>
            <a:r>
              <a:rPr lang="it-IT" sz="2000" b="1" dirty="0">
                <a:solidFill>
                  <a:srgbClr val="FF0000"/>
                </a:solidFill>
                <a:latin typeface="Arial" pitchFamily="34" charset="0"/>
                <a:cs typeface="Arial" pitchFamily="34" charset="0"/>
              </a:rPr>
              <a:t>Relazione</a:t>
            </a:r>
            <a:r>
              <a:rPr lang="it-IT" sz="2000" dirty="0">
                <a:solidFill>
                  <a:schemeClr val="tx1"/>
                </a:solidFill>
                <a:latin typeface="Arial" pitchFamily="34" charset="0"/>
                <a:cs typeface="Arial" pitchFamily="34" charset="0"/>
              </a:rPr>
              <a:t> significa innanzitutto</a:t>
            </a:r>
            <a:r>
              <a:rPr lang="it-IT" sz="2000" b="1" dirty="0">
                <a:solidFill>
                  <a:schemeClr val="tx1"/>
                </a:solidFill>
                <a:latin typeface="Arial" pitchFamily="34" charset="0"/>
                <a:cs typeface="Arial" pitchFamily="34" charset="0"/>
              </a:rPr>
              <a:t> </a:t>
            </a:r>
            <a:r>
              <a:rPr lang="it-IT" sz="2000" dirty="0">
                <a:solidFill>
                  <a:schemeClr val="tx1"/>
                </a:solidFill>
                <a:latin typeface="Arial" pitchFamily="34" charset="0"/>
                <a:cs typeface="Arial" pitchFamily="34" charset="0"/>
              </a:rPr>
              <a:t>prestare ascolto alle loro esigenze senza pregiudizi o ansie,</a:t>
            </a:r>
            <a:r>
              <a:rPr lang="it-IT" sz="2000" b="1" dirty="0">
                <a:solidFill>
                  <a:schemeClr val="tx1"/>
                </a:solidFill>
                <a:latin typeface="Arial" pitchFamily="34" charset="0"/>
                <a:cs typeface="Arial" pitchFamily="34" charset="0"/>
              </a:rPr>
              <a:t> </a:t>
            </a:r>
            <a:r>
              <a:rPr lang="it-IT" sz="2000" dirty="0">
                <a:solidFill>
                  <a:schemeClr val="tx1"/>
                </a:solidFill>
                <a:latin typeface="Arial" pitchFamily="34" charset="0"/>
                <a:cs typeface="Arial" pitchFamily="34" charset="0"/>
              </a:rPr>
              <a:t>ma con sicurezza e interesse verso la loro vita, reale e virtuale.</a:t>
            </a:r>
          </a:p>
          <a:p>
            <a:pPr algn="just"/>
            <a:r>
              <a:rPr lang="it-IT" sz="2000" dirty="0">
                <a:solidFill>
                  <a:schemeClr val="tx1"/>
                </a:solidFill>
                <a:latin typeface="Arial" pitchFamily="34" charset="0"/>
                <a:cs typeface="Arial" pitchFamily="34" charset="0"/>
              </a:rPr>
              <a:t> </a:t>
            </a:r>
          </a:p>
          <a:p>
            <a:pPr algn="just"/>
            <a:endParaRPr lang="it-IT" sz="2000" dirty="0">
              <a:solidFill>
                <a:schemeClr val="tx1"/>
              </a:solidFill>
              <a:latin typeface="Arial" pitchFamily="34" charset="0"/>
              <a:cs typeface="Arial" pitchFamily="34" charset="0"/>
            </a:endParaRPr>
          </a:p>
          <a:p>
            <a:r>
              <a:rPr lang="it-IT" sz="2000" dirty="0"/>
              <a:t>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12</a:t>
            </a:fld>
            <a:endParaRPr lang="it-IT"/>
          </a:p>
        </p:txBody>
      </p:sp>
      <p:sp>
        <p:nvSpPr>
          <p:cNvPr id="9" name="CasellaDiTesto 8"/>
          <p:cNvSpPr txBox="1"/>
          <p:nvPr/>
        </p:nvSpPr>
        <p:spPr>
          <a:xfrm>
            <a:off x="395536" y="1268760"/>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2. Proseguire nell’ambito della relazione</a:t>
            </a:r>
          </a:p>
        </p:txBody>
      </p:sp>
      <p:pic>
        <p:nvPicPr>
          <p:cNvPr id="12290" name="Picture 2" descr="C:\Users\Master\Desktop\14.jpg"/>
          <p:cNvPicPr>
            <a:picLocks noChangeAspect="1" noChangeArrowheads="1"/>
          </p:cNvPicPr>
          <p:nvPr/>
        </p:nvPicPr>
        <p:blipFill>
          <a:blip r:embed="rId2" cstate="print"/>
          <a:srcRect/>
          <a:stretch>
            <a:fillRect/>
          </a:stretch>
        </p:blipFill>
        <p:spPr bwMode="auto">
          <a:xfrm>
            <a:off x="2195736" y="4365104"/>
            <a:ext cx="4608512"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2290"/>
                                        </p:tgtEl>
                                        <p:attrNameLst>
                                          <p:attrName>style.visibility</p:attrName>
                                        </p:attrNameLst>
                                      </p:cBhvr>
                                      <p:to>
                                        <p:strVal val="visible"/>
                                      </p:to>
                                    </p:set>
                                    <p:anim calcmode="lin" valueType="num">
                                      <p:cBhvr>
                                        <p:cTn id="14" dur="500" fill="hold"/>
                                        <p:tgtEl>
                                          <p:spTgt spid="12290"/>
                                        </p:tgtEl>
                                        <p:attrNameLst>
                                          <p:attrName>ppt_w</p:attrName>
                                        </p:attrNameLst>
                                      </p:cBhvr>
                                      <p:tavLst>
                                        <p:tav tm="0">
                                          <p:val>
                                            <p:fltVal val="0"/>
                                          </p:val>
                                        </p:tav>
                                        <p:tav tm="100000">
                                          <p:val>
                                            <p:strVal val="#ppt_w"/>
                                          </p:val>
                                        </p:tav>
                                      </p:tavLst>
                                    </p:anim>
                                    <p:anim calcmode="lin" valueType="num">
                                      <p:cBhvr>
                                        <p:cTn id="15" dur="500" fill="hold"/>
                                        <p:tgtEl>
                                          <p:spTgt spid="1229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1000"/>
                                        <p:tgtEl>
                                          <p:spTgt spid="3">
                                            <p:txEl>
                                              <p:pRg st="4" end="4"/>
                                            </p:txEl>
                                          </p:spTgt>
                                        </p:tgtEl>
                                      </p:cBhvr>
                                    </p:animEffect>
                                    <p:anim calcmode="lin" valueType="num">
                                      <p:cBhvr>
                                        <p:cTn id="4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251520" y="1916832"/>
            <a:ext cx="5112568" cy="4464496"/>
          </a:xfrm>
          <a:solidFill>
            <a:srgbClr val="FFFF00"/>
          </a:solidFill>
          <a:ln w="25400">
            <a:solidFill>
              <a:srgbClr val="0070C0"/>
            </a:solidFill>
          </a:ln>
        </p:spPr>
        <p:txBody>
          <a:bodyPr>
            <a:noAutofit/>
          </a:bodyPr>
          <a:lstStyle/>
          <a:p>
            <a:pPr lvl="0" algn="just"/>
            <a:r>
              <a:rPr lang="it-IT" sz="1600" b="1" dirty="0">
                <a:solidFill>
                  <a:srgbClr val="FF0000"/>
                </a:solidFill>
                <a:latin typeface="Arial" pitchFamily="34" charset="0"/>
                <a:cs typeface="Arial" pitchFamily="34" charset="0"/>
              </a:rPr>
              <a:t>Quasi tutti i genitori</a:t>
            </a:r>
            <a:r>
              <a:rPr lang="it-IT" sz="1600" dirty="0">
                <a:solidFill>
                  <a:schemeClr val="tx1"/>
                </a:solidFill>
                <a:latin typeface="Arial" pitchFamily="34" charset="0"/>
                <a:cs typeface="Arial" pitchFamily="34" charset="0"/>
              </a:rPr>
              <a:t>, al ritorno a casa, chiedono ai figli “Che hai fatto oggi? Com’è andata oggi a scuola?”. </a:t>
            </a:r>
          </a:p>
          <a:p>
            <a:pPr lvl="0" algn="just"/>
            <a:r>
              <a:rPr lang="it-IT" sz="1600" b="1" dirty="0">
                <a:solidFill>
                  <a:srgbClr val="FF0000"/>
                </a:solidFill>
                <a:latin typeface="Arial" pitchFamily="34" charset="0"/>
                <a:cs typeface="Arial" pitchFamily="34" charset="0"/>
              </a:rPr>
              <a:t>Proviamo ogni tanto </a:t>
            </a:r>
            <a:r>
              <a:rPr lang="it-IT" sz="1600" dirty="0">
                <a:solidFill>
                  <a:schemeClr val="tx1"/>
                </a:solidFill>
                <a:latin typeface="Arial" pitchFamily="34" charset="0"/>
                <a:cs typeface="Arial" pitchFamily="34" charset="0"/>
              </a:rPr>
              <a:t>a chiedere anche “com’è andata su Internet? c’è qualcosa di cui desideri parlare?”. </a:t>
            </a:r>
          </a:p>
          <a:p>
            <a:pPr lvl="0" algn="just"/>
            <a:r>
              <a:rPr lang="it-IT" sz="1600" b="1" dirty="0">
                <a:solidFill>
                  <a:srgbClr val="FF0000"/>
                </a:solidFill>
                <a:latin typeface="Arial" pitchFamily="34" charset="0"/>
                <a:cs typeface="Arial" pitchFamily="34" charset="0"/>
              </a:rPr>
              <a:t>Ovviamente, non ci illudiamo </a:t>
            </a:r>
            <a:r>
              <a:rPr lang="it-IT" sz="1600" dirty="0">
                <a:solidFill>
                  <a:schemeClr val="tx1"/>
                </a:solidFill>
                <a:latin typeface="Arial" pitchFamily="34" charset="0"/>
                <a:cs typeface="Arial" pitchFamily="34" charset="0"/>
              </a:rPr>
              <a:t>che ci racconti per filo e per segno tutti i messaggi e video che si è scambiato con gli amici, ma con quella domanda gli facciamo capire che abbiamo interesse non solo per il suo ruolo di studente ma anche per la sua vita virtuale. </a:t>
            </a:r>
          </a:p>
          <a:p>
            <a:pPr lvl="0" algn="just"/>
            <a:r>
              <a:rPr lang="it-IT" sz="1600" b="1" dirty="0">
                <a:solidFill>
                  <a:srgbClr val="FF0000"/>
                </a:solidFill>
                <a:latin typeface="Arial" pitchFamily="34" charset="0"/>
                <a:cs typeface="Arial" pitchFamily="34" charset="0"/>
              </a:rPr>
              <a:t>E può darsi </a:t>
            </a:r>
            <a:r>
              <a:rPr lang="it-IT" sz="1600" dirty="0">
                <a:solidFill>
                  <a:schemeClr val="tx1"/>
                </a:solidFill>
                <a:latin typeface="Arial" pitchFamily="34" charset="0"/>
                <a:cs typeface="Arial" pitchFamily="34" charset="0"/>
              </a:rPr>
              <a:t>che si aprano nuovi canali comunicativi e che l’adolescente trovi il coraggio di chiedere aiuto rispetto ad avvenimenti e relazioni virtuali che possono coinvolgerlo e preoccuparlo, come il non sentirsi di successo sui social, avere a che fare con cyberbulli o aver avuto a sua volta la tentazione di prevaricare le giuste regole da rispettare nella vita online</a:t>
            </a:r>
            <a:r>
              <a:rPr lang="it-IT" sz="1800" dirty="0">
                <a:solidFill>
                  <a:schemeClr val="tx1"/>
                </a:solidFill>
                <a:latin typeface="Arial" pitchFamily="34" charset="0"/>
                <a:cs typeface="Arial" pitchFamily="34" charset="0"/>
              </a:rPr>
              <a:t>.</a:t>
            </a:r>
            <a:endParaRPr lang="it-IT" sz="2000" dirty="0">
              <a:solidFill>
                <a:schemeClr val="tx1"/>
              </a:solidFill>
              <a:latin typeface="Arial" pitchFamily="34" charset="0"/>
              <a:cs typeface="Arial" pitchFamily="34" charset="0"/>
            </a:endParaRPr>
          </a:p>
          <a:p>
            <a:pPr algn="just"/>
            <a:r>
              <a:rPr lang="it-IT" sz="2000" dirty="0">
                <a:solidFill>
                  <a:schemeClr val="tx1"/>
                </a:solidFill>
                <a:latin typeface="Arial" pitchFamily="34" charset="0"/>
                <a:cs typeface="Arial" pitchFamily="34" charset="0"/>
              </a:rPr>
              <a:t> </a:t>
            </a:r>
          </a:p>
          <a:p>
            <a:pPr algn="just"/>
            <a:endParaRPr lang="it-IT" sz="2000" dirty="0">
              <a:solidFill>
                <a:schemeClr val="tx1"/>
              </a:solidFill>
              <a:latin typeface="Arial" pitchFamily="34" charset="0"/>
              <a:cs typeface="Arial" pitchFamily="34" charset="0"/>
            </a:endParaRPr>
          </a:p>
          <a:p>
            <a:r>
              <a:rPr lang="it-IT" sz="2000" dirty="0"/>
              <a:t>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13</a:t>
            </a:fld>
            <a:endParaRPr lang="it-IT"/>
          </a:p>
        </p:txBody>
      </p:sp>
      <p:sp>
        <p:nvSpPr>
          <p:cNvPr id="9" name="CasellaDiTesto 8"/>
          <p:cNvSpPr txBox="1"/>
          <p:nvPr/>
        </p:nvSpPr>
        <p:spPr>
          <a:xfrm>
            <a:off x="395536" y="1268760"/>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3. Chiedergli ogni tanto com’è andata su Internet </a:t>
            </a:r>
          </a:p>
        </p:txBody>
      </p:sp>
      <p:pic>
        <p:nvPicPr>
          <p:cNvPr id="13314" name="Picture 2" descr="C:\Users\Master\Desktop\15.jpg"/>
          <p:cNvPicPr>
            <a:picLocks noChangeAspect="1" noChangeArrowheads="1"/>
          </p:cNvPicPr>
          <p:nvPr/>
        </p:nvPicPr>
        <p:blipFill>
          <a:blip r:embed="rId2" cstate="print"/>
          <a:srcRect/>
          <a:stretch>
            <a:fillRect/>
          </a:stretch>
        </p:blipFill>
        <p:spPr bwMode="auto">
          <a:xfrm>
            <a:off x="5508104" y="2996952"/>
            <a:ext cx="3462680"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 calcmode="lin" valueType="num">
                                      <p:cBhvr>
                                        <p:cTn id="14" dur="500" fill="hold"/>
                                        <p:tgtEl>
                                          <p:spTgt spid="13314"/>
                                        </p:tgtEl>
                                        <p:attrNameLst>
                                          <p:attrName>ppt_w</p:attrName>
                                        </p:attrNameLst>
                                      </p:cBhvr>
                                      <p:tavLst>
                                        <p:tav tm="0">
                                          <p:val>
                                            <p:fltVal val="0"/>
                                          </p:val>
                                        </p:tav>
                                        <p:tav tm="100000">
                                          <p:val>
                                            <p:strVal val="#ppt_w"/>
                                          </p:val>
                                        </p:tav>
                                      </p:tavLst>
                                    </p:anim>
                                    <p:anim calcmode="lin" valueType="num">
                                      <p:cBhvr>
                                        <p:cTn id="15" dur="500" fill="hold"/>
                                        <p:tgtEl>
                                          <p:spTgt spid="1331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Effect transition="in" filter="fade">
                                      <p:cBhvr>
                                        <p:cTn id="62" dur="1000"/>
                                        <p:tgtEl>
                                          <p:spTgt spid="3">
                                            <p:txEl>
                                              <p:pRg st="6" end="6"/>
                                            </p:txEl>
                                          </p:spTgt>
                                        </p:tgtEl>
                                      </p:cBhvr>
                                    </p:animEffect>
                                    <p:anim calcmode="lin" valueType="num">
                                      <p:cBhvr>
                                        <p:cTn id="6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3995936" y="1916832"/>
            <a:ext cx="4896544" cy="4320480"/>
          </a:xfrm>
          <a:solidFill>
            <a:srgbClr val="FFFF00"/>
          </a:solidFill>
          <a:ln w="25400">
            <a:solidFill>
              <a:srgbClr val="0070C0"/>
            </a:solidFill>
          </a:ln>
        </p:spPr>
        <p:txBody>
          <a:bodyPr>
            <a:noAutofit/>
          </a:bodyPr>
          <a:lstStyle/>
          <a:p>
            <a:pPr algn="just"/>
            <a:r>
              <a:rPr lang="it-IT" sz="1600" b="1" dirty="0">
                <a:solidFill>
                  <a:srgbClr val="FF0000"/>
                </a:solidFill>
                <a:latin typeface="Arial" pitchFamily="34" charset="0"/>
                <a:cs typeface="Arial" pitchFamily="34" charset="0"/>
              </a:rPr>
              <a:t>Se sta sempre attaccato </a:t>
            </a:r>
            <a:r>
              <a:rPr lang="it-IT" sz="1600" dirty="0">
                <a:solidFill>
                  <a:schemeClr val="tx1"/>
                </a:solidFill>
                <a:latin typeface="Arial" pitchFamily="34" charset="0"/>
                <a:cs typeface="Arial" pitchFamily="34" charset="0"/>
              </a:rPr>
              <a:t>al computer o al telefono, inutile proclamare dall’alto ‘staccati da internet perché perdi tempo’: sono proclami inutili che mettono a tacere solo le nostre ansie e che non hanno alcun senso, in un’epoca in cui tutti usano Internet. </a:t>
            </a:r>
          </a:p>
          <a:p>
            <a:pPr algn="just"/>
            <a:r>
              <a:rPr lang="it-IT" sz="1600" b="1" dirty="0">
                <a:solidFill>
                  <a:srgbClr val="FF0000"/>
                </a:solidFill>
                <a:latin typeface="Arial" pitchFamily="34" charset="0"/>
                <a:cs typeface="Arial" pitchFamily="34" charset="0"/>
              </a:rPr>
              <a:t>Se invece </a:t>
            </a:r>
            <a:r>
              <a:rPr lang="it-IT" sz="1600" dirty="0">
                <a:solidFill>
                  <a:schemeClr val="tx1"/>
                </a:solidFill>
                <a:latin typeface="Arial" pitchFamily="34" charset="0"/>
                <a:cs typeface="Arial" pitchFamily="34" charset="0"/>
              </a:rPr>
              <a:t>lo vediamo preoccupato esageratamente per il sol fatto di non sentirsi popolare come certi suoi coetanei, fermiamoci a parlare, invitiamolo a riflettere sul fatto che abbiamo costruito realtà in cui reale e virtuale si intrecciano, in cui l’industria dei videogiochi è quella di maggior successo, in cui si può diventare qualcuno compiendo gesti estremi o aprendo un fashion blog. </a:t>
            </a:r>
          </a:p>
          <a:p>
            <a:pPr algn="just"/>
            <a:r>
              <a:rPr lang="it-IT" sz="1600" b="1" dirty="0">
                <a:solidFill>
                  <a:srgbClr val="FF0000"/>
                </a:solidFill>
                <a:latin typeface="Arial" pitchFamily="34" charset="0"/>
                <a:cs typeface="Arial" pitchFamily="34" charset="0"/>
              </a:rPr>
              <a:t>Parlare di certe realtà </a:t>
            </a:r>
            <a:r>
              <a:rPr lang="it-IT" sz="1600" dirty="0">
                <a:solidFill>
                  <a:schemeClr val="tx1"/>
                </a:solidFill>
                <a:latin typeface="Arial" pitchFamily="34" charset="0"/>
                <a:cs typeface="Arial" pitchFamily="34" charset="0"/>
              </a:rPr>
              <a:t>significa esser adulti sufficientemente capaci di mostrare al figlio tutta la complessità di un fenomeno che riguarda tutti.</a:t>
            </a:r>
            <a:endParaRPr lang="it-IT" sz="2000" dirty="0"/>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14</a:t>
            </a:fld>
            <a:endParaRPr lang="it-IT"/>
          </a:p>
        </p:txBody>
      </p:sp>
      <p:sp>
        <p:nvSpPr>
          <p:cNvPr id="9" name="CasellaDiTesto 8"/>
          <p:cNvSpPr txBox="1"/>
          <p:nvPr/>
        </p:nvSpPr>
        <p:spPr>
          <a:xfrm>
            <a:off x="395536" y="1268760"/>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4. Internet: parliamone</a:t>
            </a:r>
          </a:p>
        </p:txBody>
      </p:sp>
      <p:pic>
        <p:nvPicPr>
          <p:cNvPr id="14338" name="Picture 2" descr="C:\Users\Master\Desktop\16.jpg"/>
          <p:cNvPicPr>
            <a:picLocks noChangeAspect="1" noChangeArrowheads="1"/>
          </p:cNvPicPr>
          <p:nvPr/>
        </p:nvPicPr>
        <p:blipFill>
          <a:blip r:embed="rId2" cstate="print"/>
          <a:srcRect/>
          <a:stretch>
            <a:fillRect/>
          </a:stretch>
        </p:blipFill>
        <p:spPr bwMode="auto">
          <a:xfrm>
            <a:off x="179512" y="2780928"/>
            <a:ext cx="3679097"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4338"/>
                                        </p:tgtEl>
                                        <p:attrNameLst>
                                          <p:attrName>style.visibility</p:attrName>
                                        </p:attrNameLst>
                                      </p:cBhvr>
                                      <p:to>
                                        <p:strVal val="visible"/>
                                      </p:to>
                                    </p:set>
                                    <p:anim calcmode="lin" valueType="num">
                                      <p:cBhvr>
                                        <p:cTn id="14" dur="500" fill="hold"/>
                                        <p:tgtEl>
                                          <p:spTgt spid="14338"/>
                                        </p:tgtEl>
                                        <p:attrNameLst>
                                          <p:attrName>ppt_w</p:attrName>
                                        </p:attrNameLst>
                                      </p:cBhvr>
                                      <p:tavLst>
                                        <p:tav tm="0">
                                          <p:val>
                                            <p:fltVal val="0"/>
                                          </p:val>
                                        </p:tav>
                                        <p:tav tm="100000">
                                          <p:val>
                                            <p:strVal val="#ppt_w"/>
                                          </p:val>
                                        </p:tav>
                                      </p:tavLst>
                                    </p:anim>
                                    <p:anim calcmode="lin" valueType="num">
                                      <p:cBhvr>
                                        <p:cTn id="15" dur="500" fill="hold"/>
                                        <p:tgtEl>
                                          <p:spTgt spid="1433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251520" y="1988840"/>
            <a:ext cx="4320480" cy="4320480"/>
          </a:xfrm>
          <a:solidFill>
            <a:srgbClr val="FFFF00"/>
          </a:solidFill>
          <a:ln w="25400">
            <a:solidFill>
              <a:srgbClr val="0070C0"/>
            </a:solidFill>
          </a:ln>
        </p:spPr>
        <p:txBody>
          <a:bodyPr>
            <a:noAutofit/>
          </a:bodyPr>
          <a:lstStyle/>
          <a:p>
            <a:pPr algn="just"/>
            <a:r>
              <a:rPr lang="it-IT" sz="1800" b="1" dirty="0">
                <a:solidFill>
                  <a:srgbClr val="FF0000"/>
                </a:solidFill>
                <a:latin typeface="Arial" pitchFamily="34" charset="0"/>
                <a:cs typeface="Arial" pitchFamily="34" charset="0"/>
              </a:rPr>
              <a:t>Ancora oggi </a:t>
            </a:r>
            <a:r>
              <a:rPr lang="it-IT" sz="1800" dirty="0">
                <a:solidFill>
                  <a:schemeClr val="tx1"/>
                </a:solidFill>
                <a:latin typeface="Arial" pitchFamily="34" charset="0"/>
                <a:cs typeface="Arial" pitchFamily="34" charset="0"/>
              </a:rPr>
              <a:t>il ‘vecchio’ modello educativo normativo prevede: sei andato male a scuola, ti tolgo la Play Station o non vai più a casa dell’amico. </a:t>
            </a:r>
          </a:p>
          <a:p>
            <a:pPr algn="just"/>
            <a:r>
              <a:rPr lang="it-IT" sz="1800" b="1" dirty="0">
                <a:solidFill>
                  <a:srgbClr val="FF0000"/>
                </a:solidFill>
                <a:latin typeface="Arial" pitchFamily="34" charset="0"/>
                <a:cs typeface="Arial" pitchFamily="34" charset="0"/>
              </a:rPr>
              <a:t>È un approccio </a:t>
            </a:r>
            <a:r>
              <a:rPr lang="it-IT" sz="1800" dirty="0">
                <a:solidFill>
                  <a:schemeClr val="tx1"/>
                </a:solidFill>
                <a:latin typeface="Arial" pitchFamily="34" charset="0"/>
                <a:cs typeface="Arial" pitchFamily="34" charset="0"/>
              </a:rPr>
              <a:t>che non funziona sulla mente degli adolescente, che lo recepisce più come uno sfogo dell’adulto che una manifestazione di vera autorevolezza. </a:t>
            </a:r>
          </a:p>
          <a:p>
            <a:pPr algn="just"/>
            <a:r>
              <a:rPr lang="it-IT" sz="1800" b="1" dirty="0">
                <a:solidFill>
                  <a:srgbClr val="FF0000"/>
                </a:solidFill>
                <a:latin typeface="Arial" pitchFamily="34" charset="0"/>
                <a:cs typeface="Arial" pitchFamily="34" charset="0"/>
              </a:rPr>
              <a:t>Una punizione aggiuntiva </a:t>
            </a:r>
            <a:r>
              <a:rPr lang="it-IT" sz="1800" dirty="0">
                <a:solidFill>
                  <a:schemeClr val="tx1"/>
                </a:solidFill>
                <a:latin typeface="Arial" pitchFamily="34" charset="0"/>
                <a:cs typeface="Arial" pitchFamily="34" charset="0"/>
              </a:rPr>
              <a:t>invece significa che se commette qualcosa di sbagliato, dovremo trovare il modo per fargli fare di più di quella cosa,</a:t>
            </a:r>
            <a:r>
              <a:rPr lang="it-IT" sz="1800" b="1" dirty="0">
                <a:solidFill>
                  <a:schemeClr val="tx1"/>
                </a:solidFill>
                <a:latin typeface="Arial" pitchFamily="34" charset="0"/>
                <a:cs typeface="Arial" pitchFamily="34" charset="0"/>
              </a:rPr>
              <a:t> </a:t>
            </a:r>
            <a:r>
              <a:rPr lang="it-IT" sz="1800" dirty="0">
                <a:solidFill>
                  <a:schemeClr val="tx1"/>
                </a:solidFill>
                <a:latin typeface="Arial" pitchFamily="34" charset="0"/>
                <a:cs typeface="Arial" pitchFamily="34" charset="0"/>
              </a:rPr>
              <a:t>con quella stessa creatività con cui abbiamo costruito la relazione da quando è nato.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15</a:t>
            </a:fld>
            <a:endParaRPr lang="it-IT"/>
          </a:p>
        </p:txBody>
      </p:sp>
      <p:sp>
        <p:nvSpPr>
          <p:cNvPr id="9" name="CasellaDiTesto 8"/>
          <p:cNvSpPr txBox="1"/>
          <p:nvPr/>
        </p:nvSpPr>
        <p:spPr>
          <a:xfrm>
            <a:off x="0" y="1268760"/>
            <a:ext cx="9144000"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5. Lavorare su punizioni aggiuntive invece che privative (1)</a:t>
            </a:r>
          </a:p>
        </p:txBody>
      </p:sp>
      <p:pic>
        <p:nvPicPr>
          <p:cNvPr id="15362" name="Picture 2" descr="C:\Users\Master\Desktop\1.jpg"/>
          <p:cNvPicPr>
            <a:picLocks noChangeAspect="1" noChangeArrowheads="1"/>
          </p:cNvPicPr>
          <p:nvPr/>
        </p:nvPicPr>
        <p:blipFill>
          <a:blip r:embed="rId2" cstate="print"/>
          <a:srcRect/>
          <a:stretch>
            <a:fillRect/>
          </a:stretch>
        </p:blipFill>
        <p:spPr bwMode="auto">
          <a:xfrm>
            <a:off x="4644008" y="2492896"/>
            <a:ext cx="4265928" cy="33123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5362"/>
                                        </p:tgtEl>
                                        <p:attrNameLst>
                                          <p:attrName>style.visibility</p:attrName>
                                        </p:attrNameLst>
                                      </p:cBhvr>
                                      <p:to>
                                        <p:strVal val="visible"/>
                                      </p:to>
                                    </p:set>
                                    <p:anim calcmode="lin" valueType="num">
                                      <p:cBhvr>
                                        <p:cTn id="14" dur="500" fill="hold"/>
                                        <p:tgtEl>
                                          <p:spTgt spid="15362"/>
                                        </p:tgtEl>
                                        <p:attrNameLst>
                                          <p:attrName>ppt_w</p:attrName>
                                        </p:attrNameLst>
                                      </p:cBhvr>
                                      <p:tavLst>
                                        <p:tav tm="0">
                                          <p:val>
                                            <p:fltVal val="0"/>
                                          </p:val>
                                        </p:tav>
                                        <p:tav tm="100000">
                                          <p:val>
                                            <p:strVal val="#ppt_w"/>
                                          </p:val>
                                        </p:tav>
                                      </p:tavLst>
                                    </p:anim>
                                    <p:anim calcmode="lin" valueType="num">
                                      <p:cBhvr>
                                        <p:cTn id="15" dur="500" fill="hold"/>
                                        <p:tgtEl>
                                          <p:spTgt spid="1536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4283968" y="2060848"/>
            <a:ext cx="4536504" cy="4176464"/>
          </a:xfrm>
          <a:solidFill>
            <a:srgbClr val="FFFF00"/>
          </a:solidFill>
          <a:ln w="25400">
            <a:solidFill>
              <a:srgbClr val="0070C0"/>
            </a:solidFill>
          </a:ln>
        </p:spPr>
        <p:txBody>
          <a:bodyPr>
            <a:noAutofit/>
          </a:bodyPr>
          <a:lstStyle/>
          <a:p>
            <a:pPr algn="just"/>
            <a:r>
              <a:rPr lang="it-IT" sz="1800" b="1" dirty="0">
                <a:solidFill>
                  <a:srgbClr val="FF0000"/>
                </a:solidFill>
                <a:latin typeface="Arial" pitchFamily="34" charset="0"/>
                <a:cs typeface="Arial" pitchFamily="34" charset="0"/>
              </a:rPr>
              <a:t>Non aiuta in casa? </a:t>
            </a:r>
            <a:r>
              <a:rPr lang="it-IT" sz="1800" dirty="0">
                <a:solidFill>
                  <a:schemeClr val="tx1"/>
                </a:solidFill>
                <a:latin typeface="Arial" pitchFamily="34" charset="0"/>
                <a:cs typeface="Arial" pitchFamily="34" charset="0"/>
              </a:rPr>
              <a:t>Gli si prepara la giornata in cui fa grandi pulizie. </a:t>
            </a:r>
          </a:p>
          <a:p>
            <a:pPr algn="just"/>
            <a:r>
              <a:rPr lang="it-IT" sz="1800" b="1" dirty="0">
                <a:solidFill>
                  <a:srgbClr val="FF0000"/>
                </a:solidFill>
                <a:latin typeface="Arial" pitchFamily="34" charset="0"/>
                <a:cs typeface="Arial" pitchFamily="34" charset="0"/>
              </a:rPr>
              <a:t>Non ha fatto i compiti? </a:t>
            </a:r>
            <a:r>
              <a:rPr lang="it-IT" sz="1800" dirty="0">
                <a:solidFill>
                  <a:schemeClr val="tx1"/>
                </a:solidFill>
                <a:latin typeface="Arial" pitchFamily="34" charset="0"/>
                <a:cs typeface="Arial" pitchFamily="34" charset="0"/>
              </a:rPr>
              <a:t>Aiuta il fratellino a fare i suoi compiti. </a:t>
            </a:r>
          </a:p>
          <a:p>
            <a:pPr algn="just"/>
            <a:r>
              <a:rPr lang="it-IT" sz="1800" b="1" dirty="0">
                <a:solidFill>
                  <a:srgbClr val="FF0000"/>
                </a:solidFill>
                <a:latin typeface="Arial" pitchFamily="34" charset="0"/>
                <a:cs typeface="Arial" pitchFamily="34" charset="0"/>
              </a:rPr>
              <a:t>Ha prevaricato su qualcuno? </a:t>
            </a:r>
            <a:r>
              <a:rPr lang="it-IT" sz="1800" dirty="0">
                <a:solidFill>
                  <a:schemeClr val="tx1"/>
                </a:solidFill>
                <a:latin typeface="Arial" pitchFamily="34" charset="0"/>
                <a:cs typeface="Arial" pitchFamily="34" charset="0"/>
              </a:rPr>
              <a:t>Va ad aiutare gente in difficoltà. </a:t>
            </a:r>
          </a:p>
          <a:p>
            <a:pPr algn="just"/>
            <a:r>
              <a:rPr lang="it-IT" sz="1800" b="1" dirty="0">
                <a:solidFill>
                  <a:srgbClr val="FF0000"/>
                </a:solidFill>
                <a:latin typeface="Arial" pitchFamily="34" charset="0"/>
                <a:cs typeface="Arial" pitchFamily="34" charset="0"/>
              </a:rPr>
              <a:t>Se un comportamento è inadeguato</a:t>
            </a:r>
            <a:r>
              <a:rPr lang="it-IT" sz="1800" dirty="0">
                <a:solidFill>
                  <a:schemeClr val="tx1"/>
                </a:solidFill>
                <a:latin typeface="Arial" pitchFamily="34" charset="0"/>
                <a:cs typeface="Arial" pitchFamily="34" charset="0"/>
              </a:rPr>
              <a:t>, l’adulto lo sanziona facendolo lavorare di più sulla parte mancante e dandogli la sensazione che può prendersi carico di quel che ha fatto e trasformarlo in esperienza che aiuta a crescere. </a:t>
            </a:r>
          </a:p>
          <a:p>
            <a:pPr algn="just"/>
            <a:r>
              <a:rPr lang="it-IT" sz="1800" b="1" dirty="0">
                <a:solidFill>
                  <a:srgbClr val="FF0000"/>
                </a:solidFill>
                <a:latin typeface="Arial" pitchFamily="34" charset="0"/>
                <a:cs typeface="Arial" pitchFamily="34" charset="0"/>
              </a:rPr>
              <a:t>È più impegnativo</a:t>
            </a:r>
            <a:r>
              <a:rPr lang="it-IT" sz="1800" dirty="0">
                <a:solidFill>
                  <a:schemeClr val="tx1"/>
                </a:solidFill>
                <a:latin typeface="Arial" pitchFamily="34" charset="0"/>
                <a:cs typeface="Arial" pitchFamily="34" charset="0"/>
              </a:rPr>
              <a:t>, ma anche più stimolante ed efficace.</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16</a:t>
            </a:fld>
            <a:endParaRPr lang="it-IT"/>
          </a:p>
        </p:txBody>
      </p:sp>
      <p:sp>
        <p:nvSpPr>
          <p:cNvPr id="9" name="CasellaDiTesto 8"/>
          <p:cNvSpPr txBox="1"/>
          <p:nvPr/>
        </p:nvSpPr>
        <p:spPr>
          <a:xfrm>
            <a:off x="0" y="1268760"/>
            <a:ext cx="9144000"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5. Lavorare su punizioni aggiuntive invece che privative (2)</a:t>
            </a:r>
          </a:p>
        </p:txBody>
      </p:sp>
      <p:pic>
        <p:nvPicPr>
          <p:cNvPr id="16386" name="Picture 2" descr="C:\Users\Master\Desktop\2.jpg"/>
          <p:cNvPicPr>
            <a:picLocks noChangeAspect="1" noChangeArrowheads="1"/>
          </p:cNvPicPr>
          <p:nvPr/>
        </p:nvPicPr>
        <p:blipFill>
          <a:blip r:embed="rId2" cstate="print"/>
          <a:srcRect/>
          <a:stretch>
            <a:fillRect/>
          </a:stretch>
        </p:blipFill>
        <p:spPr bwMode="auto">
          <a:xfrm>
            <a:off x="323528" y="2708920"/>
            <a:ext cx="3749241" cy="280831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6386"/>
                                        </p:tgtEl>
                                        <p:attrNameLst>
                                          <p:attrName>style.visibility</p:attrName>
                                        </p:attrNameLst>
                                      </p:cBhvr>
                                      <p:to>
                                        <p:strVal val="visible"/>
                                      </p:to>
                                    </p:set>
                                    <p:anim calcmode="lin" valueType="num">
                                      <p:cBhvr>
                                        <p:cTn id="14" dur="500" fill="hold"/>
                                        <p:tgtEl>
                                          <p:spTgt spid="16386"/>
                                        </p:tgtEl>
                                        <p:attrNameLst>
                                          <p:attrName>ppt_w</p:attrName>
                                        </p:attrNameLst>
                                      </p:cBhvr>
                                      <p:tavLst>
                                        <p:tav tm="0">
                                          <p:val>
                                            <p:fltVal val="0"/>
                                          </p:val>
                                        </p:tav>
                                        <p:tav tm="100000">
                                          <p:val>
                                            <p:strVal val="#ppt_w"/>
                                          </p:val>
                                        </p:tav>
                                      </p:tavLst>
                                    </p:anim>
                                    <p:anim calcmode="lin" valueType="num">
                                      <p:cBhvr>
                                        <p:cTn id="15" dur="500" fill="hold"/>
                                        <p:tgtEl>
                                          <p:spTgt spid="1638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17</a:t>
            </a:fld>
            <a:endParaRPr lang="it-IT"/>
          </a:p>
        </p:txBody>
      </p:sp>
      <p:sp>
        <p:nvSpPr>
          <p:cNvPr id="9" name="CasellaDiTesto 8"/>
          <p:cNvSpPr txBox="1"/>
          <p:nvPr/>
        </p:nvSpPr>
        <p:spPr>
          <a:xfrm>
            <a:off x="0" y="1268760"/>
            <a:ext cx="9144000"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Esempi di punizioni aggiuntive, per tutte le età</a:t>
            </a:r>
          </a:p>
        </p:txBody>
      </p:sp>
      <p:pic>
        <p:nvPicPr>
          <p:cNvPr id="17410" name="Picture 2" descr="C:\Users\Master\Desktop\3.jpg"/>
          <p:cNvPicPr>
            <a:picLocks noChangeAspect="1" noChangeArrowheads="1"/>
          </p:cNvPicPr>
          <p:nvPr/>
        </p:nvPicPr>
        <p:blipFill>
          <a:blip r:embed="rId2" cstate="print"/>
          <a:srcRect/>
          <a:stretch>
            <a:fillRect/>
          </a:stretch>
        </p:blipFill>
        <p:spPr bwMode="auto">
          <a:xfrm>
            <a:off x="179512" y="1988840"/>
            <a:ext cx="8761957" cy="40430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7410"/>
                                        </p:tgtEl>
                                        <p:attrNameLst>
                                          <p:attrName>style.visibility</p:attrName>
                                        </p:attrNameLst>
                                      </p:cBhvr>
                                      <p:to>
                                        <p:strVal val="visible"/>
                                      </p:to>
                                    </p:set>
                                    <p:anim calcmode="lin" valueType="num">
                                      <p:cBhvr>
                                        <p:cTn id="14" dur="500" fill="hold"/>
                                        <p:tgtEl>
                                          <p:spTgt spid="17410"/>
                                        </p:tgtEl>
                                        <p:attrNameLst>
                                          <p:attrName>ppt_w</p:attrName>
                                        </p:attrNameLst>
                                      </p:cBhvr>
                                      <p:tavLst>
                                        <p:tav tm="0">
                                          <p:val>
                                            <p:fltVal val="0"/>
                                          </p:val>
                                        </p:tav>
                                        <p:tav tm="100000">
                                          <p:val>
                                            <p:strVal val="#ppt_w"/>
                                          </p:val>
                                        </p:tav>
                                      </p:tavLst>
                                    </p:anim>
                                    <p:anim calcmode="lin" valueType="num">
                                      <p:cBhvr>
                                        <p:cTn id="15" dur="500" fill="hold"/>
                                        <p:tgtEl>
                                          <p:spTgt spid="174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251520" y="1988840"/>
            <a:ext cx="4968552" cy="4320480"/>
          </a:xfrm>
          <a:solidFill>
            <a:srgbClr val="FFFF00"/>
          </a:solidFill>
          <a:ln w="25400">
            <a:solidFill>
              <a:srgbClr val="0070C0"/>
            </a:solidFill>
          </a:ln>
        </p:spPr>
        <p:txBody>
          <a:bodyPr>
            <a:noAutofit/>
          </a:bodyPr>
          <a:lstStyle/>
          <a:p>
            <a:pPr algn="just"/>
            <a:r>
              <a:rPr lang="it-IT" sz="1800" b="1" dirty="0">
                <a:solidFill>
                  <a:srgbClr val="FF0000"/>
                </a:solidFill>
                <a:latin typeface="Arial" pitchFamily="34" charset="0"/>
                <a:cs typeface="Arial" pitchFamily="34" charset="0"/>
              </a:rPr>
              <a:t>Di fronte a comportamenti </a:t>
            </a:r>
            <a:r>
              <a:rPr lang="it-IT" sz="1800" dirty="0">
                <a:solidFill>
                  <a:schemeClr val="tx1"/>
                </a:solidFill>
                <a:latin typeface="Arial" pitchFamily="34" charset="0"/>
                <a:cs typeface="Arial" pitchFamily="34" charset="0"/>
              </a:rPr>
              <a:t>di sfida o reazioni eccessive da parte del ragazzo, gestiamo il conflitto abbassandone il livello in tutti i modi possibili: se lui urla, non ci lasciamo vincere dalla tentazione di adeguarci ai suoi toni, se va su tutte le furie non ci allineiamo alla sua rabbia. </a:t>
            </a:r>
          </a:p>
          <a:p>
            <a:pPr algn="just"/>
            <a:r>
              <a:rPr lang="it-IT" sz="1800" b="1" dirty="0">
                <a:solidFill>
                  <a:srgbClr val="FF0000"/>
                </a:solidFill>
                <a:latin typeface="Arial" pitchFamily="34" charset="0"/>
                <a:cs typeface="Arial" pitchFamily="34" charset="0"/>
              </a:rPr>
              <a:t>Un genitore realmente autorevole </a:t>
            </a:r>
            <a:r>
              <a:rPr lang="it-IT" sz="1800" dirty="0">
                <a:solidFill>
                  <a:schemeClr val="tx1"/>
                </a:solidFill>
                <a:latin typeface="Arial" pitchFamily="34" charset="0"/>
                <a:cs typeface="Arial" pitchFamily="34" charset="0"/>
              </a:rPr>
              <a:t>deve saper contenere anche le manifestazioni più irritanti senza farsi contagiare. </a:t>
            </a:r>
          </a:p>
          <a:p>
            <a:pPr algn="just"/>
            <a:r>
              <a:rPr lang="it-IT" sz="1800" b="1" dirty="0">
                <a:solidFill>
                  <a:srgbClr val="FF0000"/>
                </a:solidFill>
                <a:latin typeface="Arial" pitchFamily="34" charset="0"/>
                <a:cs typeface="Arial" pitchFamily="34" charset="0"/>
              </a:rPr>
              <a:t>Nei momenti di crisi, </a:t>
            </a:r>
            <a:r>
              <a:rPr lang="it-IT" sz="1800" dirty="0">
                <a:solidFill>
                  <a:schemeClr val="tx1"/>
                </a:solidFill>
                <a:latin typeface="Arial" pitchFamily="34" charset="0"/>
                <a:cs typeface="Arial" pitchFamily="34" charset="0"/>
              </a:rPr>
              <a:t>bisogna stargli accanto, dargli la possibilità di esprimere i propri disagi, aiutarlo a tirar fuori nuove risorse per superare le frustrazioni. In autonomia e responsabilità ma senza lasciarlo solo davanti ai problemi.</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18</a:t>
            </a:fld>
            <a:endParaRPr lang="it-IT"/>
          </a:p>
        </p:txBody>
      </p:sp>
      <p:sp>
        <p:nvSpPr>
          <p:cNvPr id="9" name="CasellaDiTesto 8"/>
          <p:cNvSpPr txBox="1"/>
          <p:nvPr/>
        </p:nvSpPr>
        <p:spPr>
          <a:xfrm>
            <a:off x="0" y="1268760"/>
            <a:ext cx="9144000"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6. Abbassare i toni e contenere gli eccessi</a:t>
            </a:r>
          </a:p>
        </p:txBody>
      </p:sp>
      <p:pic>
        <p:nvPicPr>
          <p:cNvPr id="18434" name="Picture 2" descr="C:\Users\Master\Desktop\5.jpg"/>
          <p:cNvPicPr>
            <a:picLocks noChangeAspect="1" noChangeArrowheads="1"/>
          </p:cNvPicPr>
          <p:nvPr/>
        </p:nvPicPr>
        <p:blipFill>
          <a:blip r:embed="rId2" cstate="print"/>
          <a:srcRect/>
          <a:stretch>
            <a:fillRect/>
          </a:stretch>
        </p:blipFill>
        <p:spPr bwMode="auto">
          <a:xfrm>
            <a:off x="5292080" y="2636912"/>
            <a:ext cx="3672408" cy="296730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8434"/>
                                        </p:tgtEl>
                                        <p:attrNameLst>
                                          <p:attrName>style.visibility</p:attrName>
                                        </p:attrNameLst>
                                      </p:cBhvr>
                                      <p:to>
                                        <p:strVal val="visible"/>
                                      </p:to>
                                    </p:set>
                                    <p:anim calcmode="lin" valueType="num">
                                      <p:cBhvr>
                                        <p:cTn id="14" dur="500" fill="hold"/>
                                        <p:tgtEl>
                                          <p:spTgt spid="18434"/>
                                        </p:tgtEl>
                                        <p:attrNameLst>
                                          <p:attrName>ppt_w</p:attrName>
                                        </p:attrNameLst>
                                      </p:cBhvr>
                                      <p:tavLst>
                                        <p:tav tm="0">
                                          <p:val>
                                            <p:fltVal val="0"/>
                                          </p:val>
                                        </p:tav>
                                        <p:tav tm="100000">
                                          <p:val>
                                            <p:strVal val="#ppt_w"/>
                                          </p:val>
                                        </p:tav>
                                      </p:tavLst>
                                    </p:anim>
                                    <p:anim calcmode="lin" valueType="num">
                                      <p:cBhvr>
                                        <p:cTn id="15" dur="500" fill="hold"/>
                                        <p:tgtEl>
                                          <p:spTgt spid="1843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4427984" y="2132856"/>
            <a:ext cx="4464496" cy="3960440"/>
          </a:xfrm>
          <a:solidFill>
            <a:srgbClr val="FFFF00"/>
          </a:solidFill>
          <a:ln w="25400">
            <a:solidFill>
              <a:srgbClr val="0070C0"/>
            </a:solidFill>
          </a:ln>
        </p:spPr>
        <p:txBody>
          <a:bodyPr>
            <a:noAutofit/>
          </a:bodyPr>
          <a:lstStyle/>
          <a:p>
            <a:pPr algn="just"/>
            <a:r>
              <a:rPr lang="it-IT" sz="2000" b="1" dirty="0">
                <a:solidFill>
                  <a:srgbClr val="FF0000"/>
                </a:solidFill>
                <a:latin typeface="Arial" pitchFamily="34" charset="0"/>
                <a:cs typeface="Arial" pitchFamily="34" charset="0"/>
              </a:rPr>
              <a:t>Non lo tacciamo </a:t>
            </a:r>
            <a:r>
              <a:rPr lang="it-IT" sz="2000" dirty="0">
                <a:solidFill>
                  <a:schemeClr val="tx1"/>
                </a:solidFill>
                <a:latin typeface="Arial" pitchFamily="34" charset="0"/>
                <a:cs typeface="Arial" pitchFamily="34" charset="0"/>
              </a:rPr>
              <a:t>subito di essere uno sfaticato, ma cerchiamo di capire perché fa tanta fatica a stare da solo in camera a studiare.</a:t>
            </a:r>
          </a:p>
          <a:p>
            <a:pPr algn="just"/>
            <a:r>
              <a:rPr lang="it-IT" sz="2000" b="1" dirty="0">
                <a:solidFill>
                  <a:srgbClr val="FF0000"/>
                </a:solidFill>
                <a:latin typeface="Arial" pitchFamily="34" charset="0"/>
                <a:cs typeface="Arial" pitchFamily="34" charset="0"/>
              </a:rPr>
              <a:t>Il fatto </a:t>
            </a:r>
            <a:r>
              <a:rPr lang="it-IT" sz="2000" dirty="0">
                <a:solidFill>
                  <a:schemeClr val="tx1"/>
                </a:solidFill>
                <a:latin typeface="Arial" pitchFamily="34" charset="0"/>
                <a:cs typeface="Arial" pitchFamily="34" charset="0"/>
              </a:rPr>
              <a:t>è che oggi la solitudine viene vista come un cosa negativa da bandire a tutti i costi e i ragazzi non sono abituati a star da soli a studiare. </a:t>
            </a:r>
          </a:p>
          <a:p>
            <a:pPr algn="just"/>
            <a:r>
              <a:rPr lang="it-IT" sz="2000" b="1" dirty="0">
                <a:solidFill>
                  <a:srgbClr val="FF0000"/>
                </a:solidFill>
                <a:latin typeface="Arial" pitchFamily="34" charset="0"/>
                <a:cs typeface="Arial" pitchFamily="34" charset="0"/>
              </a:rPr>
              <a:t>Cerchiamo alternative:</a:t>
            </a:r>
            <a:r>
              <a:rPr lang="it-IT" sz="2000" dirty="0">
                <a:solidFill>
                  <a:schemeClr val="tx1"/>
                </a:solidFill>
                <a:latin typeface="Arial" pitchFamily="34" charset="0"/>
                <a:cs typeface="Arial" pitchFamily="34" charset="0"/>
              </a:rPr>
              <a:t> studiare con un compagno o con una figura tutoriale, andare in biblioteca potrebbero cambiare la situazione.</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19</a:t>
            </a:fld>
            <a:endParaRPr lang="it-IT"/>
          </a:p>
        </p:txBody>
      </p:sp>
      <p:sp>
        <p:nvSpPr>
          <p:cNvPr id="9" name="CasellaDiTesto 8"/>
          <p:cNvSpPr txBox="1"/>
          <p:nvPr/>
        </p:nvSpPr>
        <p:spPr>
          <a:xfrm>
            <a:off x="0" y="1268760"/>
            <a:ext cx="9144000"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7. Se va male a scuola, cerchiamo soluzioni</a:t>
            </a:r>
          </a:p>
        </p:txBody>
      </p:sp>
      <p:pic>
        <p:nvPicPr>
          <p:cNvPr id="19458" name="Picture 2" descr="C:\Users\Master\Desktop\12.jpg"/>
          <p:cNvPicPr>
            <a:picLocks noChangeAspect="1" noChangeArrowheads="1"/>
          </p:cNvPicPr>
          <p:nvPr/>
        </p:nvPicPr>
        <p:blipFill>
          <a:blip r:embed="rId2" cstate="print"/>
          <a:srcRect/>
          <a:stretch>
            <a:fillRect/>
          </a:stretch>
        </p:blipFill>
        <p:spPr bwMode="auto">
          <a:xfrm>
            <a:off x="323528" y="2780928"/>
            <a:ext cx="3888432" cy="281322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9458"/>
                                        </p:tgtEl>
                                        <p:attrNameLst>
                                          <p:attrName>style.visibility</p:attrName>
                                        </p:attrNameLst>
                                      </p:cBhvr>
                                      <p:to>
                                        <p:strVal val="visible"/>
                                      </p:to>
                                    </p:set>
                                    <p:anim calcmode="lin" valueType="num">
                                      <p:cBhvr>
                                        <p:cTn id="14" dur="500" fill="hold"/>
                                        <p:tgtEl>
                                          <p:spTgt spid="19458"/>
                                        </p:tgtEl>
                                        <p:attrNameLst>
                                          <p:attrName>ppt_w</p:attrName>
                                        </p:attrNameLst>
                                      </p:cBhvr>
                                      <p:tavLst>
                                        <p:tav tm="0">
                                          <p:val>
                                            <p:fltVal val="0"/>
                                          </p:val>
                                        </p:tav>
                                        <p:tav tm="100000">
                                          <p:val>
                                            <p:strVal val="#ppt_w"/>
                                          </p:val>
                                        </p:tav>
                                      </p:tavLst>
                                    </p:anim>
                                    <p:anim calcmode="lin" valueType="num">
                                      <p:cBhvr>
                                        <p:cTn id="15" dur="500" fill="hold"/>
                                        <p:tgtEl>
                                          <p:spTgt spid="1945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988840"/>
            <a:ext cx="5184576" cy="4392488"/>
          </a:xfrm>
          <a:solidFill>
            <a:srgbClr val="FFFF00"/>
          </a:solidFill>
          <a:ln w="25400">
            <a:solidFill>
              <a:srgbClr val="0070C0"/>
            </a:solidFill>
          </a:ln>
        </p:spPr>
        <p:txBody>
          <a:bodyPr>
            <a:noAutofit/>
          </a:bodyPr>
          <a:lstStyle/>
          <a:p>
            <a:pPr algn="just"/>
            <a:r>
              <a:rPr lang="it-IT" sz="1800" b="1" dirty="0">
                <a:solidFill>
                  <a:srgbClr val="FF0000"/>
                </a:solidFill>
                <a:latin typeface="Arial" pitchFamily="34" charset="0"/>
                <a:cs typeface="Arial" pitchFamily="34" charset="0"/>
              </a:rPr>
              <a:t>La generazione degli adolescenti</a:t>
            </a:r>
            <a:r>
              <a:rPr lang="it-IT" sz="1800" dirty="0">
                <a:solidFill>
                  <a:schemeClr val="tx1"/>
                </a:solidFill>
                <a:latin typeface="Arial" pitchFamily="34" charset="0"/>
                <a:cs typeface="Arial" pitchFamily="34" charset="0"/>
              </a:rPr>
              <a:t> di oggi è profondamente diversa da quella dei loro genitori. Sarà per questo che si fa sempre più fatica a capirli. </a:t>
            </a:r>
          </a:p>
          <a:p>
            <a:pPr algn="just"/>
            <a:r>
              <a:rPr lang="it-IT" sz="1800" b="1" dirty="0">
                <a:solidFill>
                  <a:srgbClr val="FF0000"/>
                </a:solidFill>
                <a:latin typeface="Arial" pitchFamily="34" charset="0"/>
                <a:cs typeface="Arial" pitchFamily="34" charset="0"/>
              </a:rPr>
              <a:t>Forse occorrerebbe allinearsi </a:t>
            </a:r>
            <a:r>
              <a:rPr lang="it-IT" sz="1800" dirty="0">
                <a:solidFill>
                  <a:schemeClr val="tx1"/>
                </a:solidFill>
                <a:latin typeface="Arial" pitchFamily="34" charset="0"/>
                <a:cs typeface="Arial" pitchFamily="34" charset="0"/>
              </a:rPr>
              <a:t>un po’ di più sulla loro lunghezza d’onda e provare a capire le loro insicurezze e fragilità, che pare li rendano sempre più incapaci di affrontare sfide e difficoltà. </a:t>
            </a:r>
          </a:p>
          <a:p>
            <a:pPr algn="just"/>
            <a:r>
              <a:rPr lang="it-IT" sz="1800" b="1" dirty="0">
                <a:solidFill>
                  <a:srgbClr val="FF0000"/>
                </a:solidFill>
                <a:latin typeface="Arial" pitchFamily="34" charset="0"/>
                <a:cs typeface="Arial" pitchFamily="34" charset="0"/>
              </a:rPr>
              <a:t>Una domanda </a:t>
            </a:r>
            <a:r>
              <a:rPr lang="it-IT" sz="1800" dirty="0">
                <a:solidFill>
                  <a:schemeClr val="tx1"/>
                </a:solidFill>
                <a:latin typeface="Arial" pitchFamily="34" charset="0"/>
                <a:cs typeface="Arial" pitchFamily="34" charset="0"/>
              </a:rPr>
              <a:t>che spesso i genitori si fanno è la seguente: “Dove abbiamo sbagliato?”.</a:t>
            </a:r>
          </a:p>
          <a:p>
            <a:pPr algn="just"/>
            <a:r>
              <a:rPr lang="it-IT" sz="1800" b="1" dirty="0">
                <a:solidFill>
                  <a:srgbClr val="FF0000"/>
                </a:solidFill>
                <a:latin typeface="Arial" pitchFamily="34" charset="0"/>
                <a:cs typeface="Arial" pitchFamily="34" charset="0"/>
              </a:rPr>
              <a:t>Anche se </a:t>
            </a:r>
            <a:r>
              <a:rPr lang="it-IT" sz="1800" dirty="0">
                <a:solidFill>
                  <a:schemeClr val="tx1"/>
                </a:solidFill>
                <a:latin typeface="Arial" pitchFamily="34" charset="0"/>
                <a:cs typeface="Arial" pitchFamily="34" charset="0"/>
              </a:rPr>
              <a:t>non ce lo diranno mai, gli adolescenti di oggi, come quelli di ieri, hanno bisogno di genitori autorevoli, insieme ai quali definire il loro progetto futuro.</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2</a:t>
            </a:fld>
            <a:endParaRPr lang="it-IT"/>
          </a:p>
        </p:txBody>
      </p:sp>
      <p:sp>
        <p:nvSpPr>
          <p:cNvPr id="9" name="CasellaDiTesto 8"/>
          <p:cNvSpPr txBox="1"/>
          <p:nvPr/>
        </p:nvSpPr>
        <p:spPr>
          <a:xfrm>
            <a:off x="395536" y="1268760"/>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I tempi sono cambiati</a:t>
            </a:r>
          </a:p>
        </p:txBody>
      </p:sp>
      <p:pic>
        <p:nvPicPr>
          <p:cNvPr id="3074" name="Picture 2" descr="C:\Users\Master\Desktop\3.jpg"/>
          <p:cNvPicPr>
            <a:picLocks noChangeAspect="1" noChangeArrowheads="1"/>
          </p:cNvPicPr>
          <p:nvPr/>
        </p:nvPicPr>
        <p:blipFill>
          <a:blip r:embed="rId2" cstate="print"/>
          <a:srcRect/>
          <a:stretch>
            <a:fillRect/>
          </a:stretch>
        </p:blipFill>
        <p:spPr bwMode="auto">
          <a:xfrm>
            <a:off x="5580112" y="2564904"/>
            <a:ext cx="3275856" cy="3275856"/>
          </a:xfrm>
          <a:prstGeom prst="rect">
            <a:avLst/>
          </a:prstGeom>
          <a:noFill/>
          <a:ln w="25400">
            <a:solidFill>
              <a:srgbClr val="FF0000"/>
            </a:solidFill>
          </a:ln>
        </p:spPr>
      </p:pic>
      <p:sp>
        <p:nvSpPr>
          <p:cNvPr id="6" name="Titolo 1">
            <a:extLst>
              <a:ext uri="{FF2B5EF4-FFF2-40B4-BE49-F238E27FC236}">
                <a16:creationId xmlns:a16="http://schemas.microsoft.com/office/drawing/2014/main" id="{4E9FD93E-DF7A-C97F-9830-C168210BE7B7}"/>
              </a:ext>
            </a:extLst>
          </p:cNvPr>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br>
              <a:rPr lang="it-IT" sz="3200" b="1" dirty="0">
                <a:solidFill>
                  <a:srgbClr val="FF0000"/>
                </a:solidFill>
              </a:rPr>
            </a:br>
            <a:r>
              <a:rPr lang="it-IT" sz="3200" b="1" dirty="0">
                <a:solidFill>
                  <a:srgbClr val="FF0000"/>
                </a:solidFill>
              </a:rPr>
              <a:t>8 consigli per i genitori</a:t>
            </a:r>
          </a:p>
        </p:txBody>
      </p:sp>
      <p:sp>
        <p:nvSpPr>
          <p:cNvPr id="3" name="Sottotitolo 2"/>
          <p:cNvSpPr>
            <a:spLocks noGrp="1"/>
          </p:cNvSpPr>
          <p:nvPr>
            <p:ph type="subTitle" idx="1"/>
          </p:nvPr>
        </p:nvSpPr>
        <p:spPr>
          <a:xfrm>
            <a:off x="323528" y="2060848"/>
            <a:ext cx="4464496" cy="4104456"/>
          </a:xfrm>
          <a:solidFill>
            <a:srgbClr val="FFFF00"/>
          </a:solidFill>
          <a:ln w="25400">
            <a:solidFill>
              <a:srgbClr val="0070C0"/>
            </a:solidFill>
          </a:ln>
        </p:spPr>
        <p:txBody>
          <a:bodyPr>
            <a:noAutofit/>
          </a:bodyPr>
          <a:lstStyle/>
          <a:p>
            <a:pPr algn="just"/>
            <a:r>
              <a:rPr lang="it-IT" sz="2000" b="1" dirty="0">
                <a:solidFill>
                  <a:srgbClr val="FF0000"/>
                </a:solidFill>
                <a:latin typeface="Arial" pitchFamily="34" charset="0"/>
                <a:cs typeface="Arial" pitchFamily="34" charset="0"/>
              </a:rPr>
              <a:t>Se percepiamo </a:t>
            </a:r>
            <a:r>
              <a:rPr lang="it-IT" sz="2000" dirty="0">
                <a:solidFill>
                  <a:schemeClr val="tx1"/>
                </a:solidFill>
                <a:latin typeface="Arial" pitchFamily="34" charset="0"/>
                <a:cs typeface="Arial" pitchFamily="34" charset="0"/>
              </a:rPr>
              <a:t>che nostro figlio sta vivendo un disagio più serio e lo manifesta con gesti aggressivi nei confronti di altri o di se stesso (si pensi ai crescenti fenomeni di ritiro scolastico e sociale o ai disturbi della condotta alimentare) e da genitori non riusciamo ad affrontarlo in modo efficace, è forse il caso di ricorrere ad uno specialista che può inquadrare meglio la situazione e dare ai genitori la giusta chiave di lettura di certi comportamenti.</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20</a:t>
            </a:fld>
            <a:endParaRPr lang="it-IT"/>
          </a:p>
        </p:txBody>
      </p:sp>
      <p:sp>
        <p:nvSpPr>
          <p:cNvPr id="9" name="CasellaDiTesto 8"/>
          <p:cNvSpPr txBox="1"/>
          <p:nvPr/>
        </p:nvSpPr>
        <p:spPr>
          <a:xfrm>
            <a:off x="0" y="1268760"/>
            <a:ext cx="9144000"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8. Se il disagio è serio, meglio chiedere aiuto</a:t>
            </a:r>
          </a:p>
        </p:txBody>
      </p:sp>
      <p:pic>
        <p:nvPicPr>
          <p:cNvPr id="20482" name="Picture 2" descr="C:\Users\Master\Desktop\7.jpg"/>
          <p:cNvPicPr>
            <a:picLocks noChangeAspect="1" noChangeArrowheads="1"/>
          </p:cNvPicPr>
          <p:nvPr/>
        </p:nvPicPr>
        <p:blipFill>
          <a:blip r:embed="rId2" cstate="print"/>
          <a:srcRect/>
          <a:stretch>
            <a:fillRect/>
          </a:stretch>
        </p:blipFill>
        <p:spPr bwMode="auto">
          <a:xfrm>
            <a:off x="4932040" y="2780928"/>
            <a:ext cx="4003723" cy="266429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482"/>
                                        </p:tgtEl>
                                        <p:attrNameLst>
                                          <p:attrName>style.visibility</p:attrName>
                                        </p:attrNameLst>
                                      </p:cBhvr>
                                      <p:to>
                                        <p:strVal val="visible"/>
                                      </p:to>
                                    </p:set>
                                    <p:anim calcmode="lin" valueType="num">
                                      <p:cBhvr>
                                        <p:cTn id="14" dur="500" fill="hold"/>
                                        <p:tgtEl>
                                          <p:spTgt spid="20482"/>
                                        </p:tgtEl>
                                        <p:attrNameLst>
                                          <p:attrName>ppt_w</p:attrName>
                                        </p:attrNameLst>
                                      </p:cBhvr>
                                      <p:tavLst>
                                        <p:tav tm="0">
                                          <p:val>
                                            <p:fltVal val="0"/>
                                          </p:val>
                                        </p:tav>
                                        <p:tav tm="100000">
                                          <p:val>
                                            <p:strVal val="#ppt_w"/>
                                          </p:val>
                                        </p:tav>
                                      </p:tavLst>
                                    </p:anim>
                                    <p:anim calcmode="lin" valueType="num">
                                      <p:cBhvr>
                                        <p:cTn id="15" dur="500" fill="hold"/>
                                        <p:tgtEl>
                                          <p:spTgt spid="2048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699945"/>
            <a:ext cx="4176464" cy="4032448"/>
          </a:xfrm>
          <a:solidFill>
            <a:srgbClr val="FFFF00"/>
          </a:solidFill>
          <a:ln w="25400">
            <a:solidFill>
              <a:srgbClr val="0070C0"/>
            </a:solidFill>
          </a:ln>
        </p:spPr>
        <p:txBody>
          <a:bodyPr>
            <a:noAutofit/>
          </a:bodyPr>
          <a:lstStyle/>
          <a:p>
            <a:r>
              <a:rPr lang="it-IT" sz="2000" dirty="0">
                <a:solidFill>
                  <a:schemeClr val="tx1"/>
                </a:solidFill>
                <a:latin typeface="Arial" pitchFamily="34" charset="0"/>
                <a:cs typeface="Arial" pitchFamily="34" charset="0"/>
              </a:rPr>
              <a:t>L’istituzione scolastica potrebbe far molto per la formazione degli adolescenti di oggi, ad esempio promuovendo iniziative di educazione consapevole all’uso del digitale, così come di educazione critica ai mass media, inclusi programmi televisivi che contribuiscono a promuovere cultura o sottocultura all’interno della società del narcisismo, della visibilità, del successo e della popolarità a tutti i costi.</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dirty="0"/>
          </a:p>
        </p:txBody>
      </p:sp>
      <p:sp>
        <p:nvSpPr>
          <p:cNvPr id="8" name="Segnaposto numero diapositiva 7"/>
          <p:cNvSpPr>
            <a:spLocks noGrp="1"/>
          </p:cNvSpPr>
          <p:nvPr>
            <p:ph type="sldNum" sz="quarter" idx="12"/>
          </p:nvPr>
        </p:nvSpPr>
        <p:spPr/>
        <p:txBody>
          <a:bodyPr/>
          <a:lstStyle/>
          <a:p>
            <a:fld id="{4FA2407E-4C0D-472A-9D9A-B427CF3544CB}" type="slidenum">
              <a:rPr lang="it-IT" smtClean="0"/>
              <a:pPr/>
              <a:t>21</a:t>
            </a:fld>
            <a:endParaRPr lang="it-IT"/>
          </a:p>
        </p:txBody>
      </p:sp>
      <p:sp>
        <p:nvSpPr>
          <p:cNvPr id="9" name="CasellaDiTesto 8"/>
          <p:cNvSpPr txBox="1"/>
          <p:nvPr/>
        </p:nvSpPr>
        <p:spPr>
          <a:xfrm>
            <a:off x="-144016" y="1051704"/>
            <a:ext cx="9144000" cy="461665"/>
          </a:xfrm>
          <a:prstGeom prst="rect">
            <a:avLst/>
          </a:prstGeom>
          <a:noFill/>
        </p:spPr>
        <p:txBody>
          <a:bodyPr wrap="square" rtlCol="0">
            <a:spAutoFit/>
          </a:bodyPr>
          <a:lstStyle/>
          <a:p>
            <a:pPr algn="ctr"/>
            <a:r>
              <a:rPr lang="it-IT" sz="2400" dirty="0"/>
              <a:t> </a:t>
            </a:r>
            <a:r>
              <a:rPr lang="it-IT" sz="2400" b="1" dirty="0">
                <a:solidFill>
                  <a:srgbClr val="0070C0"/>
                </a:solidFill>
                <a:latin typeface="Arial" pitchFamily="34" charset="0"/>
                <a:cs typeface="Arial" pitchFamily="34" charset="0"/>
              </a:rPr>
              <a:t>Anche la scuola può fare la sua parte</a:t>
            </a:r>
          </a:p>
        </p:txBody>
      </p:sp>
      <p:sp>
        <p:nvSpPr>
          <p:cNvPr id="10" name="CasellaDiTesto 9"/>
          <p:cNvSpPr txBox="1"/>
          <p:nvPr/>
        </p:nvSpPr>
        <p:spPr>
          <a:xfrm>
            <a:off x="0" y="5865239"/>
            <a:ext cx="9144000" cy="369332"/>
          </a:xfrm>
          <a:prstGeom prst="rect">
            <a:avLst/>
          </a:prstGeom>
          <a:noFill/>
        </p:spPr>
        <p:txBody>
          <a:bodyPr wrap="square" rtlCol="0">
            <a:spAutoFit/>
          </a:bodyPr>
          <a:lstStyle/>
          <a:p>
            <a:pPr algn="ctr"/>
            <a:r>
              <a:rPr lang="it-IT" dirty="0"/>
              <a:t>Bibliografia: </a:t>
            </a:r>
            <a:r>
              <a:rPr lang="it-IT" b="1" dirty="0"/>
              <a:t>Matteo </a:t>
            </a:r>
            <a:r>
              <a:rPr lang="it-IT" b="1" dirty="0" err="1"/>
              <a:t>Lancini</a:t>
            </a:r>
            <a:r>
              <a:rPr lang="it-IT" b="1" dirty="0"/>
              <a:t>, </a:t>
            </a:r>
            <a:r>
              <a:rPr lang="it-IT" dirty="0"/>
              <a:t>“</a:t>
            </a:r>
            <a:r>
              <a:rPr lang="it-IT" i="1" dirty="0"/>
              <a:t>Abbiamo bisogno di genitori autorevoli</a:t>
            </a:r>
            <a:r>
              <a:rPr lang="it-IT" dirty="0"/>
              <a:t>”, Mondadori Editore</a:t>
            </a:r>
          </a:p>
        </p:txBody>
      </p:sp>
      <p:pic>
        <p:nvPicPr>
          <p:cNvPr id="2050" name="Picture 2" descr="C:\Users\Master\Desktop\2.jpg"/>
          <p:cNvPicPr>
            <a:picLocks noChangeAspect="1" noChangeArrowheads="1"/>
          </p:cNvPicPr>
          <p:nvPr/>
        </p:nvPicPr>
        <p:blipFill>
          <a:blip r:embed="rId2" cstate="print"/>
          <a:srcRect/>
          <a:stretch>
            <a:fillRect/>
          </a:stretch>
        </p:blipFill>
        <p:spPr bwMode="auto">
          <a:xfrm>
            <a:off x="6099637" y="1699945"/>
            <a:ext cx="2792843" cy="4032448"/>
          </a:xfrm>
          <a:prstGeom prst="rect">
            <a:avLst/>
          </a:prstGeom>
          <a:noFill/>
          <a:ln w="25400">
            <a:solidFill>
              <a:srgbClr val="FF0000"/>
            </a:solidFill>
          </a:ln>
        </p:spPr>
      </p:pic>
      <p:sp>
        <p:nvSpPr>
          <p:cNvPr id="11" name="CasellaDiTesto 10"/>
          <p:cNvSpPr txBox="1"/>
          <p:nvPr/>
        </p:nvSpPr>
        <p:spPr>
          <a:xfrm>
            <a:off x="4579734" y="3331448"/>
            <a:ext cx="1368152" cy="769441"/>
          </a:xfrm>
          <a:prstGeom prst="rect">
            <a:avLst/>
          </a:prstGeom>
          <a:noFill/>
        </p:spPr>
        <p:txBody>
          <a:bodyPr wrap="square" rtlCol="0">
            <a:spAutoFit/>
          </a:bodyPr>
          <a:lstStyle/>
          <a:p>
            <a:pPr algn="ctr"/>
            <a:r>
              <a:rPr lang="it-IT" sz="4400" b="1" dirty="0">
                <a:solidFill>
                  <a:srgbClr val="FF0000"/>
                </a:solidFill>
              </a:rPr>
              <a:t>FINE</a:t>
            </a:r>
          </a:p>
        </p:txBody>
      </p:sp>
      <p:sp>
        <p:nvSpPr>
          <p:cNvPr id="6" name="Titolo 1">
            <a:extLst>
              <a:ext uri="{FF2B5EF4-FFF2-40B4-BE49-F238E27FC236}">
                <a16:creationId xmlns:a16="http://schemas.microsoft.com/office/drawing/2014/main" id="{1EC69F64-3BE3-A7D5-1D58-65B1E08C7ADD}"/>
              </a:ext>
            </a:extLst>
          </p:cNvPr>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707904" y="1988840"/>
            <a:ext cx="5184576" cy="4392488"/>
          </a:xfrm>
          <a:solidFill>
            <a:srgbClr val="FFFF00"/>
          </a:solidFill>
          <a:ln w="25400">
            <a:solidFill>
              <a:srgbClr val="0070C0"/>
            </a:solidFill>
          </a:ln>
        </p:spPr>
        <p:txBody>
          <a:bodyPr>
            <a:noAutofit/>
          </a:bodyPr>
          <a:lstStyle/>
          <a:p>
            <a:pPr algn="just"/>
            <a:r>
              <a:rPr lang="it-IT" sz="1800" b="1" dirty="0">
                <a:solidFill>
                  <a:srgbClr val="FF0000"/>
                </a:solidFill>
                <a:latin typeface="Arial" pitchFamily="34" charset="0"/>
                <a:cs typeface="Arial" pitchFamily="34" charset="0"/>
              </a:rPr>
              <a:t>Il primo ostacolo da superare </a:t>
            </a:r>
            <a:r>
              <a:rPr lang="it-IT" sz="1800" dirty="0">
                <a:solidFill>
                  <a:schemeClr val="tx1"/>
                </a:solidFill>
                <a:latin typeface="Arial" pitchFamily="34" charset="0"/>
                <a:cs typeface="Arial" pitchFamily="34" charset="0"/>
              </a:rPr>
              <a:t>per i genitori è capire che gli adolescenti di oggi sono profondamente diversi dagli adolescenti che siamo stati noi. </a:t>
            </a:r>
          </a:p>
          <a:p>
            <a:pPr algn="just"/>
            <a:r>
              <a:rPr lang="it-IT" sz="1800" b="1" dirty="0">
                <a:solidFill>
                  <a:srgbClr val="FF0000"/>
                </a:solidFill>
                <a:latin typeface="Arial" pitchFamily="34" charset="0"/>
                <a:cs typeface="Arial" pitchFamily="34" charset="0"/>
              </a:rPr>
              <a:t>Nella famiglia tradizionale </a:t>
            </a:r>
            <a:r>
              <a:rPr lang="it-IT" sz="1800" dirty="0">
                <a:solidFill>
                  <a:schemeClr val="tx1"/>
                </a:solidFill>
                <a:latin typeface="Arial" pitchFamily="34" charset="0"/>
                <a:cs typeface="Arial" pitchFamily="34" charset="0"/>
              </a:rPr>
              <a:t>delle generazioni passate, i bambini erano guardati sin dall’infanzia come piccoli selvaggi da civilizzare e si cresceva sotto i dettami del ‘devi obbedire’, ‘prima il dovere poi il piacere’.</a:t>
            </a:r>
          </a:p>
          <a:p>
            <a:pPr algn="just"/>
            <a:r>
              <a:rPr lang="it-IT" sz="1800" b="1" dirty="0">
                <a:solidFill>
                  <a:srgbClr val="FF0000"/>
                </a:solidFill>
                <a:latin typeface="Arial" pitchFamily="34" charset="0"/>
                <a:cs typeface="Arial" pitchFamily="34" charset="0"/>
              </a:rPr>
              <a:t>Oggi questa modalità educativa </a:t>
            </a:r>
            <a:r>
              <a:rPr lang="it-IT" sz="1800" dirty="0">
                <a:solidFill>
                  <a:schemeClr val="tx1"/>
                </a:solidFill>
                <a:latin typeface="Arial" pitchFamily="34" charset="0"/>
                <a:cs typeface="Arial" pitchFamily="34" charset="0"/>
              </a:rPr>
              <a:t>è stata superata e si è affermato un modello in cui ai figli viene lasciata sempre maggiore libertà di esprimere la propria creatività e i propri talenti,</a:t>
            </a:r>
            <a:r>
              <a:rPr lang="it-IT" sz="1800" b="1" dirty="0">
                <a:solidFill>
                  <a:schemeClr val="tx1"/>
                </a:solidFill>
                <a:latin typeface="Arial" pitchFamily="34" charset="0"/>
                <a:cs typeface="Arial" pitchFamily="34" charset="0"/>
              </a:rPr>
              <a:t> </a:t>
            </a:r>
            <a:r>
              <a:rPr lang="it-IT" sz="1800" dirty="0">
                <a:solidFill>
                  <a:schemeClr val="tx1"/>
                </a:solidFill>
                <a:latin typeface="Arial" pitchFamily="34" charset="0"/>
                <a:cs typeface="Arial" pitchFamily="34" charset="0"/>
              </a:rPr>
              <a:t>perché vengono visti come soggetti dalle mille potenzialità da coltivare e far emergere.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3</a:t>
            </a:fld>
            <a:endParaRPr lang="it-IT"/>
          </a:p>
        </p:txBody>
      </p:sp>
      <p:sp>
        <p:nvSpPr>
          <p:cNvPr id="9" name="CasellaDiTesto 8"/>
          <p:cNvSpPr txBox="1"/>
          <p:nvPr/>
        </p:nvSpPr>
        <p:spPr>
          <a:xfrm>
            <a:off x="395536" y="1268760"/>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Un’infanzia creativa (1)</a:t>
            </a:r>
            <a:r>
              <a:rPr lang="it-IT" sz="2400" dirty="0"/>
              <a:t> </a:t>
            </a:r>
          </a:p>
        </p:txBody>
      </p:sp>
      <p:pic>
        <p:nvPicPr>
          <p:cNvPr id="4098" name="Picture 2" descr="C:\Users\Master\Desktop\4.jpg"/>
          <p:cNvPicPr>
            <a:picLocks noChangeAspect="1" noChangeArrowheads="1"/>
          </p:cNvPicPr>
          <p:nvPr/>
        </p:nvPicPr>
        <p:blipFill>
          <a:blip r:embed="rId2" cstate="print"/>
          <a:srcRect/>
          <a:stretch>
            <a:fillRect/>
          </a:stretch>
        </p:blipFill>
        <p:spPr bwMode="auto">
          <a:xfrm>
            <a:off x="323528" y="2996952"/>
            <a:ext cx="3246262" cy="2160240"/>
          </a:xfrm>
          <a:prstGeom prst="rect">
            <a:avLst/>
          </a:prstGeom>
          <a:noFill/>
          <a:ln w="25400">
            <a:solidFill>
              <a:srgbClr val="FF0000"/>
            </a:solidFill>
          </a:ln>
        </p:spPr>
      </p:pic>
      <p:sp>
        <p:nvSpPr>
          <p:cNvPr id="6" name="Titolo 1">
            <a:extLst>
              <a:ext uri="{FF2B5EF4-FFF2-40B4-BE49-F238E27FC236}">
                <a16:creationId xmlns:a16="http://schemas.microsoft.com/office/drawing/2014/main" id="{D1E0660E-09E0-C3BA-AF8C-ACB2CF7408B0}"/>
              </a:ext>
            </a:extLst>
          </p:cNvPr>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500" fill="hold"/>
                                        <p:tgtEl>
                                          <p:spTgt spid="4098"/>
                                        </p:tgtEl>
                                        <p:attrNameLst>
                                          <p:attrName>ppt_w</p:attrName>
                                        </p:attrNameLst>
                                      </p:cBhvr>
                                      <p:tavLst>
                                        <p:tav tm="0">
                                          <p:val>
                                            <p:fltVal val="0"/>
                                          </p:val>
                                        </p:tav>
                                        <p:tav tm="100000">
                                          <p:val>
                                            <p:strVal val="#ppt_w"/>
                                          </p:val>
                                        </p:tav>
                                      </p:tavLst>
                                    </p:anim>
                                    <p:anim calcmode="lin" valueType="num">
                                      <p:cBhvr>
                                        <p:cTn id="15"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132856"/>
            <a:ext cx="4320480" cy="4176464"/>
          </a:xfrm>
          <a:solidFill>
            <a:srgbClr val="FFFF00"/>
          </a:solidFill>
          <a:ln w="25400">
            <a:solidFill>
              <a:srgbClr val="0070C0"/>
            </a:solidFill>
          </a:ln>
        </p:spPr>
        <p:txBody>
          <a:bodyPr>
            <a:noAutofit/>
          </a:bodyPr>
          <a:lstStyle/>
          <a:p>
            <a:pPr algn="just"/>
            <a:r>
              <a:rPr lang="it-IT" sz="2000" b="1" dirty="0">
                <a:solidFill>
                  <a:srgbClr val="FF0000"/>
                </a:solidFill>
                <a:latin typeface="Arial" pitchFamily="34" charset="0"/>
                <a:cs typeface="Arial" pitchFamily="34" charset="0"/>
              </a:rPr>
              <a:t>Alla vecchia famiglia normativa</a:t>
            </a:r>
            <a:r>
              <a:rPr lang="it-IT" sz="2000" dirty="0">
                <a:solidFill>
                  <a:schemeClr val="tx1"/>
                </a:solidFill>
                <a:latin typeface="Arial" pitchFamily="34" charset="0"/>
                <a:cs typeface="Arial" pitchFamily="34" charset="0"/>
              </a:rPr>
              <a:t>, che impartiva ordini e direttive, è subentrata la cosiddetta famiglia della madre virtuale, in cui il genitore, sempre meno presente fisicamente rispetto al passato, è molto più vicino al figlio emozionalmente e </a:t>
            </a:r>
            <a:r>
              <a:rPr lang="it-IT" sz="2000" dirty="0" err="1">
                <a:solidFill>
                  <a:schemeClr val="tx1"/>
                </a:solidFill>
                <a:latin typeface="Arial" pitchFamily="34" charset="0"/>
                <a:cs typeface="Arial" pitchFamily="34" charset="0"/>
              </a:rPr>
              <a:t>relazionalmente</a:t>
            </a:r>
            <a:r>
              <a:rPr lang="it-IT" sz="2000" dirty="0">
                <a:solidFill>
                  <a:schemeClr val="tx1"/>
                </a:solidFill>
                <a:latin typeface="Arial" pitchFamily="34" charset="0"/>
                <a:cs typeface="Arial" pitchFamily="34" charset="0"/>
              </a:rPr>
              <a:t>. </a:t>
            </a:r>
          </a:p>
          <a:p>
            <a:pPr algn="just"/>
            <a:r>
              <a:rPr lang="it-IT" sz="2000" b="1" dirty="0">
                <a:solidFill>
                  <a:srgbClr val="FF0000"/>
                </a:solidFill>
                <a:latin typeface="Arial" pitchFamily="34" charset="0"/>
                <a:cs typeface="Arial" pitchFamily="34" charset="0"/>
              </a:rPr>
              <a:t>A distanza </a:t>
            </a:r>
            <a:r>
              <a:rPr lang="it-IT" sz="2000" dirty="0">
                <a:solidFill>
                  <a:schemeClr val="tx1"/>
                </a:solidFill>
                <a:latin typeface="Arial" pitchFamily="34" charset="0"/>
                <a:cs typeface="Arial" pitchFamily="34" charset="0"/>
              </a:rPr>
              <a:t>organizza in modo puntuale e preciso ogni momento della giornata del figlio, nell’ansia di non fargli mai provare noia e solitudine.</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4</a:t>
            </a:fld>
            <a:endParaRPr lang="it-IT"/>
          </a:p>
        </p:txBody>
      </p:sp>
      <p:sp>
        <p:nvSpPr>
          <p:cNvPr id="9" name="CasellaDiTesto 8"/>
          <p:cNvSpPr txBox="1"/>
          <p:nvPr/>
        </p:nvSpPr>
        <p:spPr>
          <a:xfrm>
            <a:off x="395536" y="1229836"/>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Un’infanzia creativa (2)</a:t>
            </a:r>
            <a:r>
              <a:rPr lang="it-IT" sz="2400" dirty="0"/>
              <a:t> </a:t>
            </a:r>
          </a:p>
        </p:txBody>
      </p:sp>
      <p:pic>
        <p:nvPicPr>
          <p:cNvPr id="5124" name="Picture 4" descr="C:\Users\Master\Desktop\4.jpg"/>
          <p:cNvPicPr>
            <a:picLocks noChangeAspect="1" noChangeArrowheads="1"/>
          </p:cNvPicPr>
          <p:nvPr/>
        </p:nvPicPr>
        <p:blipFill>
          <a:blip r:embed="rId2" cstate="print"/>
          <a:srcRect/>
          <a:stretch>
            <a:fillRect/>
          </a:stretch>
        </p:blipFill>
        <p:spPr bwMode="auto">
          <a:xfrm>
            <a:off x="4716016" y="2564904"/>
            <a:ext cx="4176464" cy="3430032"/>
          </a:xfrm>
          <a:prstGeom prst="rect">
            <a:avLst/>
          </a:prstGeom>
          <a:noFill/>
        </p:spPr>
      </p:pic>
      <p:sp>
        <p:nvSpPr>
          <p:cNvPr id="6" name="Titolo 1">
            <a:extLst>
              <a:ext uri="{FF2B5EF4-FFF2-40B4-BE49-F238E27FC236}">
                <a16:creationId xmlns:a16="http://schemas.microsoft.com/office/drawing/2014/main" id="{C942AAED-DC88-A549-8FA3-ADB2CBE099EE}"/>
              </a:ext>
            </a:extLst>
          </p:cNvPr>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124"/>
                                        </p:tgtEl>
                                        <p:attrNameLst>
                                          <p:attrName>style.visibility</p:attrName>
                                        </p:attrNameLst>
                                      </p:cBhvr>
                                      <p:to>
                                        <p:strVal val="visible"/>
                                      </p:to>
                                    </p:set>
                                    <p:anim calcmode="lin" valueType="num">
                                      <p:cBhvr>
                                        <p:cTn id="14" dur="500" fill="hold"/>
                                        <p:tgtEl>
                                          <p:spTgt spid="5124"/>
                                        </p:tgtEl>
                                        <p:attrNameLst>
                                          <p:attrName>ppt_w</p:attrName>
                                        </p:attrNameLst>
                                      </p:cBhvr>
                                      <p:tavLst>
                                        <p:tav tm="0">
                                          <p:val>
                                            <p:fltVal val="0"/>
                                          </p:val>
                                        </p:tav>
                                        <p:tav tm="100000">
                                          <p:val>
                                            <p:strVal val="#ppt_w"/>
                                          </p:val>
                                        </p:tav>
                                      </p:tavLst>
                                    </p:anim>
                                    <p:anim calcmode="lin" valueType="num">
                                      <p:cBhvr>
                                        <p:cTn id="15" dur="500" fill="hold"/>
                                        <p:tgtEl>
                                          <p:spTgt spid="512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772086"/>
            <a:ext cx="8640960" cy="2448272"/>
          </a:xfrm>
          <a:solidFill>
            <a:srgbClr val="FFFF00"/>
          </a:solidFill>
          <a:ln w="25400">
            <a:solidFill>
              <a:srgbClr val="0070C0"/>
            </a:solidFill>
          </a:ln>
        </p:spPr>
        <p:txBody>
          <a:bodyPr>
            <a:noAutofit/>
          </a:bodyPr>
          <a:lstStyle/>
          <a:p>
            <a:pPr algn="just"/>
            <a:r>
              <a:rPr lang="it-IT" sz="1800" b="1" dirty="0">
                <a:solidFill>
                  <a:srgbClr val="FF0000"/>
                </a:solidFill>
                <a:latin typeface="Arial" pitchFamily="34" charset="0"/>
                <a:cs typeface="Arial" pitchFamily="34" charset="0"/>
              </a:rPr>
              <a:t>I bambini di oggi </a:t>
            </a:r>
            <a:r>
              <a:rPr lang="it-IT" sz="1800" dirty="0">
                <a:solidFill>
                  <a:schemeClr val="tx1"/>
                </a:solidFill>
                <a:latin typeface="Arial" pitchFamily="34" charset="0"/>
                <a:cs typeface="Arial" pitchFamily="34" charset="0"/>
              </a:rPr>
              <a:t>imparano da subito ad essere sotto i riflettori, a partire dalle primissime recite all’asilo, in cui i bambini sono circondati da una folla di spettatori pronti a sgomitare per riprenderli con qualunque aggeggio elettronico. </a:t>
            </a:r>
          </a:p>
          <a:p>
            <a:pPr algn="just"/>
            <a:r>
              <a:rPr lang="it-IT" sz="1800" b="1" dirty="0">
                <a:solidFill>
                  <a:srgbClr val="FF0000"/>
                </a:solidFill>
                <a:latin typeface="Arial" pitchFamily="34" charset="0"/>
                <a:cs typeface="Arial" pitchFamily="34" charset="0"/>
              </a:rPr>
              <a:t>Nel frattempo </a:t>
            </a:r>
            <a:r>
              <a:rPr lang="it-IT" sz="1800" dirty="0">
                <a:solidFill>
                  <a:schemeClr val="tx1"/>
                </a:solidFill>
                <a:latin typeface="Arial" pitchFamily="34" charset="0"/>
                <a:cs typeface="Arial" pitchFamily="34" charset="0"/>
              </a:rPr>
              <a:t>si è diffuso Internet, la società si è globalizzata, i bambini sono stati immersi full-time davanti a TV e Smartphone, strumenti che hanno per obiettivo:</a:t>
            </a:r>
          </a:p>
          <a:p>
            <a:pPr algn="just"/>
            <a:r>
              <a:rPr lang="it-IT" sz="1800" dirty="0">
                <a:solidFill>
                  <a:schemeClr val="tx1"/>
                </a:solidFill>
                <a:latin typeface="Arial" pitchFamily="34" charset="0"/>
                <a:cs typeface="Arial" pitchFamily="34" charset="0"/>
              </a:rPr>
              <a:t>- Fare audience per aumentare i budget pubblicitari;</a:t>
            </a:r>
          </a:p>
          <a:p>
            <a:pPr algn="just"/>
            <a:r>
              <a:rPr lang="it-IT" sz="1800" dirty="0">
                <a:solidFill>
                  <a:schemeClr val="tx1"/>
                </a:solidFill>
                <a:latin typeface="Arial" pitchFamily="34" charset="0"/>
                <a:cs typeface="Arial" pitchFamily="34" charset="0"/>
              </a:rPr>
              <a:t>- Inculcare un modello di vita consumistico;</a:t>
            </a:r>
          </a:p>
          <a:p>
            <a:pPr algn="just"/>
            <a:r>
              <a:rPr lang="it-IT" sz="1800" dirty="0">
                <a:solidFill>
                  <a:schemeClr val="tx1"/>
                </a:solidFill>
                <a:latin typeface="Arial" pitchFamily="34" charset="0"/>
                <a:cs typeface="Arial" pitchFamily="34" charset="0"/>
              </a:rPr>
              <a:t>- Condizionare i comportamenti quotidiani e addormentare le coscienze. </a:t>
            </a:r>
          </a:p>
          <a:p>
            <a:r>
              <a:rPr lang="it-IT" sz="2000" dirty="0"/>
              <a:t>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5</a:t>
            </a:fld>
            <a:endParaRPr lang="it-IT"/>
          </a:p>
        </p:txBody>
      </p:sp>
      <p:sp>
        <p:nvSpPr>
          <p:cNvPr id="9" name="CasellaDiTesto 8"/>
          <p:cNvSpPr txBox="1"/>
          <p:nvPr/>
        </p:nvSpPr>
        <p:spPr>
          <a:xfrm>
            <a:off x="395536" y="1268760"/>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Sempre connessi e ‘social’, sin da piccoli (1)</a:t>
            </a:r>
            <a:r>
              <a:rPr lang="it-IT" sz="2400" dirty="0">
                <a:latin typeface="Arial" pitchFamily="34" charset="0"/>
                <a:cs typeface="Arial" pitchFamily="34" charset="0"/>
              </a:rPr>
              <a:t> </a:t>
            </a:r>
          </a:p>
        </p:txBody>
      </p:sp>
      <p:pic>
        <p:nvPicPr>
          <p:cNvPr id="6146" name="Picture 2" descr="C:\Users\Master\Desktop\7.jpg"/>
          <p:cNvPicPr>
            <a:picLocks noChangeAspect="1" noChangeArrowheads="1"/>
          </p:cNvPicPr>
          <p:nvPr/>
        </p:nvPicPr>
        <p:blipFill>
          <a:blip r:embed="rId2" cstate="print"/>
          <a:srcRect/>
          <a:stretch>
            <a:fillRect/>
          </a:stretch>
        </p:blipFill>
        <p:spPr bwMode="auto">
          <a:xfrm>
            <a:off x="2465430" y="4389933"/>
            <a:ext cx="4213139" cy="2160240"/>
          </a:xfrm>
          <a:prstGeom prst="rect">
            <a:avLst/>
          </a:prstGeom>
          <a:noFill/>
          <a:ln w="25400">
            <a:solidFill>
              <a:srgbClr val="FF0000"/>
            </a:solidFill>
          </a:ln>
        </p:spPr>
      </p:pic>
      <p:sp>
        <p:nvSpPr>
          <p:cNvPr id="6" name="Titolo 1">
            <a:extLst>
              <a:ext uri="{FF2B5EF4-FFF2-40B4-BE49-F238E27FC236}">
                <a16:creationId xmlns:a16="http://schemas.microsoft.com/office/drawing/2014/main" id="{419C8572-8526-C884-6E72-58D01B036FE8}"/>
              </a:ext>
            </a:extLst>
          </p:cNvPr>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1000"/>
                                        <p:tgtEl>
                                          <p:spTgt spid="3">
                                            <p:txEl>
                                              <p:pRg st="5" end="5"/>
                                            </p:txEl>
                                          </p:spTgt>
                                        </p:tgtEl>
                                      </p:cBhvr>
                                    </p:animEffect>
                                    <p:anim calcmode="lin" valueType="num">
                                      <p:cBhvr>
                                        <p:cTn id="6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844824"/>
            <a:ext cx="5400600" cy="4464496"/>
          </a:xfrm>
          <a:solidFill>
            <a:srgbClr val="FFFF00"/>
          </a:solidFill>
          <a:ln w="25400">
            <a:solidFill>
              <a:srgbClr val="0070C0"/>
            </a:solidFill>
          </a:ln>
        </p:spPr>
        <p:txBody>
          <a:bodyPr>
            <a:noAutofit/>
          </a:bodyPr>
          <a:lstStyle/>
          <a:p>
            <a:pPr algn="just"/>
            <a:r>
              <a:rPr lang="it-IT" sz="2000" b="1" dirty="0">
                <a:solidFill>
                  <a:srgbClr val="FF0000"/>
                </a:solidFill>
                <a:latin typeface="Arial" pitchFamily="34" charset="0"/>
                <a:cs typeface="Arial" pitchFamily="34" charset="0"/>
              </a:rPr>
              <a:t>Imparano da subito </a:t>
            </a:r>
            <a:r>
              <a:rPr lang="it-IT" sz="2000" dirty="0">
                <a:solidFill>
                  <a:schemeClr val="tx1"/>
                </a:solidFill>
                <a:latin typeface="Arial" pitchFamily="34" charset="0"/>
                <a:cs typeface="Arial" pitchFamily="34" charset="0"/>
              </a:rPr>
              <a:t>la socializzazione, grazie all’ingresso sempre più precoce in asili nido e gruppi extrascolastici di ogni genere, al diktat di ‘mai stare da soli’. Ed entrano sempre più presto nei social.</a:t>
            </a:r>
          </a:p>
          <a:p>
            <a:pPr algn="just"/>
            <a:r>
              <a:rPr lang="it-IT" sz="2000" b="1" dirty="0">
                <a:solidFill>
                  <a:srgbClr val="FF0000"/>
                </a:solidFill>
                <a:latin typeface="Arial" pitchFamily="34" charset="0"/>
                <a:cs typeface="Arial" pitchFamily="34" charset="0"/>
              </a:rPr>
              <a:t>Se un tempo </a:t>
            </a:r>
            <a:r>
              <a:rPr lang="it-IT" sz="2000" dirty="0">
                <a:solidFill>
                  <a:schemeClr val="tx1"/>
                </a:solidFill>
                <a:latin typeface="Arial" pitchFamily="34" charset="0"/>
                <a:cs typeface="Arial" pitchFamily="34" charset="0"/>
              </a:rPr>
              <a:t>gli unici modelli di identificazione erano gli adulti della famiglia - mamma, papà, zii, fratelli più grandi - i bambini di oggi hanno tantissimi amici, frequentano tanti gruppi e ricevono mille stimoli educativi da più parti, che influenzano inevitabilmente il loro modo di pensare.</a:t>
            </a:r>
            <a:r>
              <a:rPr lang="it-IT" sz="2000" b="1" dirty="0">
                <a:solidFill>
                  <a:schemeClr val="tx1"/>
                </a:solidFill>
                <a:latin typeface="Arial" pitchFamily="34" charset="0"/>
                <a:cs typeface="Arial" pitchFamily="34" charset="0"/>
              </a:rPr>
              <a:t> </a:t>
            </a:r>
          </a:p>
          <a:p>
            <a:pPr algn="just"/>
            <a:r>
              <a:rPr lang="it-IT" sz="2000" b="1" dirty="0">
                <a:solidFill>
                  <a:srgbClr val="FF0000"/>
                </a:solidFill>
                <a:latin typeface="Arial" pitchFamily="34" charset="0"/>
                <a:cs typeface="Arial" pitchFamily="34" charset="0"/>
              </a:rPr>
              <a:t>Siamo davanti ad un’infanzia ‘adultizzata’ </a:t>
            </a:r>
            <a:r>
              <a:rPr lang="it-IT" sz="2000" dirty="0">
                <a:solidFill>
                  <a:schemeClr val="tx1"/>
                </a:solidFill>
                <a:latin typeface="Arial" pitchFamily="34" charset="0"/>
                <a:cs typeface="Arial" pitchFamily="34" charset="0"/>
              </a:rPr>
              <a:t>e piena di tante belle aspettative. </a:t>
            </a:r>
          </a:p>
          <a:p>
            <a:pPr algn="just"/>
            <a:endParaRPr lang="it-IT" sz="2000" dirty="0">
              <a:solidFill>
                <a:schemeClr val="tx1"/>
              </a:solidFill>
              <a:latin typeface="Arial" pitchFamily="34" charset="0"/>
              <a:cs typeface="Arial" pitchFamily="34" charset="0"/>
            </a:endParaRPr>
          </a:p>
          <a:p>
            <a:r>
              <a:rPr lang="it-IT" sz="2000" dirty="0"/>
              <a:t>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6</a:t>
            </a:fld>
            <a:endParaRPr lang="it-IT"/>
          </a:p>
        </p:txBody>
      </p:sp>
      <p:sp>
        <p:nvSpPr>
          <p:cNvPr id="9" name="CasellaDiTesto 8"/>
          <p:cNvSpPr txBox="1"/>
          <p:nvPr/>
        </p:nvSpPr>
        <p:spPr>
          <a:xfrm>
            <a:off x="395536" y="1268760"/>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Sempre connessi e ‘social’, sin da piccoli (2)</a:t>
            </a:r>
            <a:r>
              <a:rPr lang="it-IT" sz="2400" dirty="0">
                <a:latin typeface="Arial" pitchFamily="34" charset="0"/>
                <a:cs typeface="Arial" pitchFamily="34" charset="0"/>
              </a:rPr>
              <a:t> </a:t>
            </a:r>
          </a:p>
        </p:txBody>
      </p:sp>
      <p:pic>
        <p:nvPicPr>
          <p:cNvPr id="7170" name="Picture 2" descr="C:\Users\Master\Desktop\9.jpg"/>
          <p:cNvPicPr>
            <a:picLocks noChangeAspect="1" noChangeArrowheads="1"/>
          </p:cNvPicPr>
          <p:nvPr/>
        </p:nvPicPr>
        <p:blipFill>
          <a:blip r:embed="rId2" cstate="print"/>
          <a:srcRect/>
          <a:stretch>
            <a:fillRect/>
          </a:stretch>
        </p:blipFill>
        <p:spPr bwMode="auto">
          <a:xfrm>
            <a:off x="5796136" y="2780928"/>
            <a:ext cx="3096344" cy="2382733"/>
          </a:xfrm>
          <a:prstGeom prst="rect">
            <a:avLst/>
          </a:prstGeom>
          <a:noFill/>
          <a:ln w="25400">
            <a:solidFill>
              <a:srgbClr val="FF0000"/>
            </a:solidFill>
          </a:ln>
        </p:spPr>
      </p:pic>
      <p:sp>
        <p:nvSpPr>
          <p:cNvPr id="6" name="Titolo 1">
            <a:extLst>
              <a:ext uri="{FF2B5EF4-FFF2-40B4-BE49-F238E27FC236}">
                <a16:creationId xmlns:a16="http://schemas.microsoft.com/office/drawing/2014/main" id="{6C46A9D0-A075-87A5-579B-57CB64533DE3}"/>
              </a:ext>
            </a:extLst>
          </p:cNvPr>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calcmode="lin" valueType="num">
                                      <p:cBhvr>
                                        <p:cTn id="14" dur="500" fill="hold"/>
                                        <p:tgtEl>
                                          <p:spTgt spid="7170"/>
                                        </p:tgtEl>
                                        <p:attrNameLst>
                                          <p:attrName>ppt_w</p:attrName>
                                        </p:attrNameLst>
                                      </p:cBhvr>
                                      <p:tavLst>
                                        <p:tav tm="0">
                                          <p:val>
                                            <p:fltVal val="0"/>
                                          </p:val>
                                        </p:tav>
                                        <p:tav tm="100000">
                                          <p:val>
                                            <p:strVal val="#ppt_w"/>
                                          </p:val>
                                        </p:tav>
                                      </p:tavLst>
                                    </p:anim>
                                    <p:anim calcmode="lin" valueType="num">
                                      <p:cBhvr>
                                        <p:cTn id="15"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1000"/>
                                        <p:tgtEl>
                                          <p:spTgt spid="3">
                                            <p:txEl>
                                              <p:pRg st="4" end="4"/>
                                            </p:txEl>
                                          </p:spTgt>
                                        </p:tgtEl>
                                      </p:cBhvr>
                                    </p:animEffect>
                                    <p:anim calcmode="lin" valueType="num">
                                      <p:cBhvr>
                                        <p:cTn id="4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779912" y="1844824"/>
            <a:ext cx="5112568" cy="4608512"/>
          </a:xfrm>
          <a:solidFill>
            <a:srgbClr val="FFFF00"/>
          </a:solidFill>
          <a:ln w="25400">
            <a:solidFill>
              <a:srgbClr val="0070C0"/>
            </a:solidFill>
          </a:ln>
        </p:spPr>
        <p:txBody>
          <a:bodyPr>
            <a:noAutofit/>
          </a:bodyPr>
          <a:lstStyle/>
          <a:p>
            <a:pPr algn="just"/>
            <a:r>
              <a:rPr lang="it-IT" sz="1800" b="1" dirty="0">
                <a:solidFill>
                  <a:srgbClr val="FF0000"/>
                </a:solidFill>
                <a:latin typeface="Arial" pitchFamily="34" charset="0"/>
                <a:cs typeface="Arial" pitchFamily="34" charset="0"/>
              </a:rPr>
              <a:t>E’ con questa infanzia </a:t>
            </a:r>
            <a:r>
              <a:rPr lang="it-IT" sz="1800" dirty="0">
                <a:solidFill>
                  <a:schemeClr val="tx1"/>
                </a:solidFill>
                <a:latin typeface="Arial" pitchFamily="34" charset="0"/>
                <a:cs typeface="Arial" pitchFamily="34" charset="0"/>
              </a:rPr>
              <a:t>alle spalle che il ragazzo si affaccia all’adolescenza. Che sarà un’adolescenza necessariamente diversa dalla nostra. </a:t>
            </a:r>
          </a:p>
          <a:p>
            <a:pPr algn="just"/>
            <a:r>
              <a:rPr lang="it-IT" sz="1800" b="1" dirty="0">
                <a:solidFill>
                  <a:srgbClr val="FF0000"/>
                </a:solidFill>
                <a:latin typeface="Arial" pitchFamily="34" charset="0"/>
                <a:cs typeface="Arial" pitchFamily="34" charset="0"/>
              </a:rPr>
              <a:t>Se in passato </a:t>
            </a:r>
            <a:r>
              <a:rPr lang="it-IT" sz="1800" dirty="0">
                <a:solidFill>
                  <a:schemeClr val="tx1"/>
                </a:solidFill>
                <a:latin typeface="Arial" pitchFamily="34" charset="0"/>
                <a:cs typeface="Arial" pitchFamily="34" charset="0"/>
              </a:rPr>
              <a:t>si avevano adolescenze più trasgressive e oppositive, perché ci si doveva opporre alla norma subita per anni, l’adolescente di oggi non ha niente e nessuno a cui opporsi, perché abituato ad un’infanzia in cui è prevalso un modello espressivo e non repressivo.</a:t>
            </a:r>
          </a:p>
          <a:p>
            <a:pPr algn="just"/>
            <a:r>
              <a:rPr lang="it-IT" sz="1800" b="1" dirty="0">
                <a:solidFill>
                  <a:srgbClr val="FF0000"/>
                </a:solidFill>
                <a:latin typeface="Arial" pitchFamily="34" charset="0"/>
                <a:cs typeface="Arial" pitchFamily="34" charset="0"/>
              </a:rPr>
              <a:t>Questo modello </a:t>
            </a:r>
            <a:r>
              <a:rPr lang="it-IT" sz="1800" dirty="0">
                <a:solidFill>
                  <a:schemeClr val="tx1"/>
                </a:solidFill>
                <a:latin typeface="Arial" pitchFamily="34" charset="0"/>
                <a:cs typeface="Arial" pitchFamily="34" charset="0"/>
              </a:rPr>
              <a:t>ha reso però l’adolescente meno preparato e propenso ad accettare le trasformazioni fisiche e psichiche dell’adolescenza e le frustrazioni che questa età, inevitabilmente, porta con sé.</a:t>
            </a:r>
          </a:p>
          <a:p>
            <a:pPr algn="just"/>
            <a:endParaRPr lang="it-IT" sz="2000" dirty="0">
              <a:solidFill>
                <a:schemeClr val="tx1"/>
              </a:solidFill>
              <a:latin typeface="Arial" pitchFamily="34" charset="0"/>
              <a:cs typeface="Arial" pitchFamily="34" charset="0"/>
            </a:endParaRPr>
          </a:p>
          <a:p>
            <a:pPr algn="just"/>
            <a:endParaRPr lang="it-IT" sz="2000" dirty="0">
              <a:solidFill>
                <a:schemeClr val="tx1"/>
              </a:solidFill>
              <a:latin typeface="Arial" pitchFamily="34" charset="0"/>
              <a:cs typeface="Arial" pitchFamily="34" charset="0"/>
            </a:endParaRPr>
          </a:p>
          <a:p>
            <a:r>
              <a:rPr lang="it-IT" sz="2000" dirty="0"/>
              <a:t>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7</a:t>
            </a:fld>
            <a:endParaRPr lang="it-IT"/>
          </a:p>
        </p:txBody>
      </p:sp>
      <p:sp>
        <p:nvSpPr>
          <p:cNvPr id="9" name="CasellaDiTesto 8"/>
          <p:cNvSpPr txBox="1"/>
          <p:nvPr/>
        </p:nvSpPr>
        <p:spPr>
          <a:xfrm>
            <a:off x="395536" y="1268760"/>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Un’adolescenza </a:t>
            </a:r>
            <a:r>
              <a:rPr lang="it-IT" sz="2400" b="1" dirty="0" err="1">
                <a:solidFill>
                  <a:srgbClr val="0070C0"/>
                </a:solidFill>
                <a:latin typeface="Arial" pitchFamily="34" charset="0"/>
                <a:cs typeface="Arial" pitchFamily="34" charset="0"/>
              </a:rPr>
              <a:t>narcisisticamente</a:t>
            </a:r>
            <a:r>
              <a:rPr lang="it-IT" sz="2400" b="1" dirty="0">
                <a:solidFill>
                  <a:srgbClr val="0070C0"/>
                </a:solidFill>
                <a:latin typeface="Arial" pitchFamily="34" charset="0"/>
                <a:cs typeface="Arial" pitchFamily="34" charset="0"/>
              </a:rPr>
              <a:t> fragile (1)</a:t>
            </a:r>
            <a:endParaRPr lang="it-IT" sz="2400" dirty="0">
              <a:solidFill>
                <a:srgbClr val="0070C0"/>
              </a:solidFill>
              <a:latin typeface="Arial" pitchFamily="34" charset="0"/>
              <a:cs typeface="Arial" pitchFamily="34" charset="0"/>
            </a:endParaRPr>
          </a:p>
        </p:txBody>
      </p:sp>
      <p:pic>
        <p:nvPicPr>
          <p:cNvPr id="8194" name="Picture 2" descr="C:\Users\Master\Desktop\10.jpg"/>
          <p:cNvPicPr>
            <a:picLocks noChangeAspect="1" noChangeArrowheads="1"/>
          </p:cNvPicPr>
          <p:nvPr/>
        </p:nvPicPr>
        <p:blipFill>
          <a:blip r:embed="rId2" cstate="print"/>
          <a:srcRect/>
          <a:stretch>
            <a:fillRect/>
          </a:stretch>
        </p:blipFill>
        <p:spPr bwMode="auto">
          <a:xfrm>
            <a:off x="179512" y="2852936"/>
            <a:ext cx="3431338" cy="2304256"/>
          </a:xfrm>
          <a:prstGeom prst="rect">
            <a:avLst/>
          </a:prstGeom>
          <a:noFill/>
          <a:ln w="25400">
            <a:solidFill>
              <a:srgbClr val="FF0000"/>
            </a:solidFill>
          </a:ln>
        </p:spPr>
      </p:pic>
      <p:sp>
        <p:nvSpPr>
          <p:cNvPr id="6" name="Titolo 1">
            <a:extLst>
              <a:ext uri="{FF2B5EF4-FFF2-40B4-BE49-F238E27FC236}">
                <a16:creationId xmlns:a16="http://schemas.microsoft.com/office/drawing/2014/main" id="{7D584899-4945-9F6E-5223-DFEAB4948FE1}"/>
              </a:ext>
            </a:extLst>
          </p:cNvPr>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844824"/>
            <a:ext cx="5256584" cy="4464496"/>
          </a:xfrm>
          <a:solidFill>
            <a:srgbClr val="FFFF00"/>
          </a:solidFill>
          <a:ln w="25400">
            <a:solidFill>
              <a:srgbClr val="0070C0"/>
            </a:solidFill>
          </a:ln>
        </p:spPr>
        <p:txBody>
          <a:bodyPr>
            <a:noAutofit/>
          </a:bodyPr>
          <a:lstStyle/>
          <a:p>
            <a:pPr algn="just"/>
            <a:r>
              <a:rPr lang="it-IT" sz="2000" b="1" dirty="0">
                <a:solidFill>
                  <a:srgbClr val="FF0000"/>
                </a:solidFill>
                <a:latin typeface="Arial" pitchFamily="34" charset="0"/>
                <a:cs typeface="Arial" pitchFamily="34" charset="0"/>
              </a:rPr>
              <a:t>L’adolescente</a:t>
            </a:r>
            <a:r>
              <a:rPr lang="it-IT" sz="2000" dirty="0">
                <a:solidFill>
                  <a:schemeClr val="tx1"/>
                </a:solidFill>
                <a:latin typeface="Arial" pitchFamily="34" charset="0"/>
                <a:cs typeface="Arial" pitchFamily="34" charset="0"/>
              </a:rPr>
              <a:t> non accetta di veder disattese tutte le aspettative con le quali era stato cresciuto e di tollerare il fatto di non avere tra i coetanei successo e popolarità, che sembrano gli obiettivi più desiderabili per ognuno.</a:t>
            </a:r>
          </a:p>
          <a:p>
            <a:pPr algn="just"/>
            <a:r>
              <a:rPr lang="it-IT" sz="2000" b="1" dirty="0">
                <a:solidFill>
                  <a:srgbClr val="FF0000"/>
                </a:solidFill>
                <a:latin typeface="Arial" pitchFamily="34" charset="0"/>
                <a:cs typeface="Arial" pitchFamily="34" charset="0"/>
              </a:rPr>
              <a:t>In quest’ottica, </a:t>
            </a:r>
            <a:r>
              <a:rPr lang="it-IT" sz="2000" dirty="0">
                <a:solidFill>
                  <a:schemeClr val="tx1"/>
                </a:solidFill>
                <a:latin typeface="Arial" pitchFamily="34" charset="0"/>
                <a:cs typeface="Arial" pitchFamily="34" charset="0"/>
              </a:rPr>
              <a:t>ogni comportamento esagerato e sfrontato, che viene scambiato dai genitori come espressione di ‘vizi’ inculcati in passato, nasconde in realtà sentimenti di</a:t>
            </a:r>
            <a:r>
              <a:rPr lang="it-IT" sz="2000" b="1" dirty="0">
                <a:solidFill>
                  <a:schemeClr val="tx1"/>
                </a:solidFill>
                <a:latin typeface="Arial" pitchFamily="34" charset="0"/>
                <a:cs typeface="Arial" pitchFamily="34" charset="0"/>
              </a:rPr>
              <a:t> </a:t>
            </a:r>
            <a:r>
              <a:rPr lang="it-IT" sz="2000" dirty="0">
                <a:solidFill>
                  <a:schemeClr val="tx1"/>
                </a:solidFill>
                <a:latin typeface="Arial" pitchFamily="34" charset="0"/>
                <a:cs typeface="Arial" pitchFamily="34" charset="0"/>
              </a:rPr>
              <a:t>insicurezza, inadeguatezza e fragilità narcisistica di chi ha posto nell’immagine e nel successo sociale tutta la sua realizzazione.  </a:t>
            </a:r>
          </a:p>
          <a:p>
            <a:pPr algn="just"/>
            <a:endParaRPr lang="it-IT" sz="2000" dirty="0">
              <a:solidFill>
                <a:schemeClr val="tx1"/>
              </a:solidFill>
              <a:latin typeface="Arial" pitchFamily="34" charset="0"/>
              <a:cs typeface="Arial" pitchFamily="34" charset="0"/>
            </a:endParaRPr>
          </a:p>
          <a:p>
            <a:r>
              <a:rPr lang="it-IT" sz="2000" dirty="0"/>
              <a:t> </a:t>
            </a:r>
          </a:p>
        </p:txBody>
      </p:sp>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8</a:t>
            </a:fld>
            <a:endParaRPr lang="it-IT"/>
          </a:p>
        </p:txBody>
      </p:sp>
      <p:sp>
        <p:nvSpPr>
          <p:cNvPr id="9" name="CasellaDiTesto 8"/>
          <p:cNvSpPr txBox="1"/>
          <p:nvPr/>
        </p:nvSpPr>
        <p:spPr>
          <a:xfrm>
            <a:off x="395536" y="1268760"/>
            <a:ext cx="8352928" cy="461665"/>
          </a:xfrm>
          <a:prstGeom prst="rect">
            <a:avLst/>
          </a:prstGeom>
          <a:noFill/>
        </p:spPr>
        <p:txBody>
          <a:bodyPr wrap="square" rtlCol="0">
            <a:spAutoFit/>
          </a:bodyPr>
          <a:lstStyle/>
          <a:p>
            <a:pPr algn="ctr"/>
            <a:r>
              <a:rPr lang="it-IT" sz="2400" b="1" dirty="0">
                <a:solidFill>
                  <a:srgbClr val="0070C0"/>
                </a:solidFill>
                <a:latin typeface="Arial" pitchFamily="34" charset="0"/>
                <a:cs typeface="Arial" pitchFamily="34" charset="0"/>
              </a:rPr>
              <a:t>Un’adolescenza </a:t>
            </a:r>
            <a:r>
              <a:rPr lang="it-IT" sz="2400" b="1" dirty="0" err="1">
                <a:solidFill>
                  <a:srgbClr val="0070C0"/>
                </a:solidFill>
                <a:latin typeface="Arial" pitchFamily="34" charset="0"/>
                <a:cs typeface="Arial" pitchFamily="34" charset="0"/>
              </a:rPr>
              <a:t>narcisisticamente</a:t>
            </a:r>
            <a:r>
              <a:rPr lang="it-IT" sz="2400" b="1" dirty="0">
                <a:solidFill>
                  <a:srgbClr val="0070C0"/>
                </a:solidFill>
                <a:latin typeface="Arial" pitchFamily="34" charset="0"/>
                <a:cs typeface="Arial" pitchFamily="34" charset="0"/>
              </a:rPr>
              <a:t> fragile (2)</a:t>
            </a:r>
            <a:endParaRPr lang="it-IT" sz="2400" dirty="0">
              <a:solidFill>
                <a:srgbClr val="0070C0"/>
              </a:solidFill>
              <a:latin typeface="Arial" pitchFamily="34" charset="0"/>
              <a:cs typeface="Arial" pitchFamily="34" charset="0"/>
            </a:endParaRPr>
          </a:p>
        </p:txBody>
      </p:sp>
      <p:pic>
        <p:nvPicPr>
          <p:cNvPr id="9218" name="Picture 2" descr="C:\Users\Master\Desktop\5.jpg"/>
          <p:cNvPicPr>
            <a:picLocks noChangeAspect="1" noChangeArrowheads="1"/>
          </p:cNvPicPr>
          <p:nvPr/>
        </p:nvPicPr>
        <p:blipFill>
          <a:blip r:embed="rId2" cstate="print"/>
          <a:srcRect/>
          <a:stretch>
            <a:fillRect/>
          </a:stretch>
        </p:blipFill>
        <p:spPr bwMode="auto">
          <a:xfrm>
            <a:off x="5580112" y="2492896"/>
            <a:ext cx="3384376" cy="3137447"/>
          </a:xfrm>
          <a:prstGeom prst="rect">
            <a:avLst/>
          </a:prstGeom>
          <a:noFill/>
          <a:ln w="25400">
            <a:solidFill>
              <a:srgbClr val="FF0000"/>
            </a:solidFill>
          </a:ln>
        </p:spPr>
      </p:pic>
      <p:sp>
        <p:nvSpPr>
          <p:cNvPr id="6" name="Titolo 1">
            <a:extLst>
              <a:ext uri="{FF2B5EF4-FFF2-40B4-BE49-F238E27FC236}">
                <a16:creationId xmlns:a16="http://schemas.microsoft.com/office/drawing/2014/main" id="{98535A62-8ED1-CA73-5648-7B36E2E41036}"/>
              </a:ext>
            </a:extLst>
          </p:cNvPr>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 calcmode="lin" valueType="num">
                                      <p:cBhvr>
                                        <p:cTn id="14" dur="500" fill="hold"/>
                                        <p:tgtEl>
                                          <p:spTgt spid="9218"/>
                                        </p:tgtEl>
                                        <p:attrNameLst>
                                          <p:attrName>ppt_w</p:attrName>
                                        </p:attrNameLst>
                                      </p:cBhvr>
                                      <p:tavLst>
                                        <p:tav tm="0">
                                          <p:val>
                                            <p:fltVal val="0"/>
                                          </p:val>
                                        </p:tav>
                                        <p:tav tm="100000">
                                          <p:val>
                                            <p:strVal val="#ppt_w"/>
                                          </p:val>
                                        </p:tav>
                                      </p:tavLst>
                                    </p:anim>
                                    <p:anim calcmode="lin" valueType="num">
                                      <p:cBhvr>
                                        <p:cTn id="15"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data 6"/>
          <p:cNvSpPr>
            <a:spLocks noGrp="1"/>
          </p:cNvSpPr>
          <p:nvPr>
            <p:ph type="dt" sz="half" idx="10"/>
          </p:nvPr>
        </p:nvSpPr>
        <p:spPr/>
        <p:txBody>
          <a:bodyPr/>
          <a:lstStyle/>
          <a:p>
            <a:fld id="{714B31CA-ADD5-4776-9B11-167EBA94F656}" type="datetime1">
              <a:rPr lang="it-IT" smtClean="0"/>
              <a:pPr/>
              <a:t>10/01/2023</a:t>
            </a:fld>
            <a:endParaRPr lang="it-IT"/>
          </a:p>
        </p:txBody>
      </p:sp>
      <p:sp>
        <p:nvSpPr>
          <p:cNvPr id="8" name="Segnaposto numero diapositiva 7"/>
          <p:cNvSpPr>
            <a:spLocks noGrp="1"/>
          </p:cNvSpPr>
          <p:nvPr>
            <p:ph type="sldNum" sz="quarter" idx="12"/>
          </p:nvPr>
        </p:nvSpPr>
        <p:spPr/>
        <p:txBody>
          <a:bodyPr/>
          <a:lstStyle/>
          <a:p>
            <a:fld id="{4FA2407E-4C0D-472A-9D9A-B427CF3544CB}" type="slidenum">
              <a:rPr lang="it-IT" smtClean="0"/>
              <a:pPr/>
              <a:t>9</a:t>
            </a:fld>
            <a:endParaRPr lang="it-IT"/>
          </a:p>
        </p:txBody>
      </p:sp>
      <p:sp>
        <p:nvSpPr>
          <p:cNvPr id="9" name="CasellaDiTesto 8"/>
          <p:cNvSpPr txBox="1"/>
          <p:nvPr/>
        </p:nvSpPr>
        <p:spPr>
          <a:xfrm>
            <a:off x="395536" y="1080029"/>
            <a:ext cx="8352928" cy="584775"/>
          </a:xfrm>
          <a:prstGeom prst="rect">
            <a:avLst/>
          </a:prstGeom>
          <a:noFill/>
        </p:spPr>
        <p:txBody>
          <a:bodyPr wrap="square" rtlCol="0">
            <a:spAutoFit/>
          </a:bodyPr>
          <a:lstStyle/>
          <a:p>
            <a:pPr algn="ctr"/>
            <a:r>
              <a:rPr lang="it-IT" sz="3200" b="1" dirty="0">
                <a:solidFill>
                  <a:srgbClr val="0070C0"/>
                </a:solidFill>
                <a:latin typeface="Arial" pitchFamily="34" charset="0"/>
                <a:cs typeface="Arial" pitchFamily="34" charset="0"/>
              </a:rPr>
              <a:t>8 consigli per i genitori</a:t>
            </a:r>
            <a:endParaRPr lang="it-IT" sz="3200" dirty="0">
              <a:solidFill>
                <a:srgbClr val="0070C0"/>
              </a:solidFill>
              <a:latin typeface="Arial" pitchFamily="34" charset="0"/>
              <a:cs typeface="Arial" pitchFamily="34" charset="0"/>
            </a:endParaRPr>
          </a:p>
        </p:txBody>
      </p:sp>
      <p:sp>
        <p:nvSpPr>
          <p:cNvPr id="17" name="Ovale 16"/>
          <p:cNvSpPr/>
          <p:nvPr/>
        </p:nvSpPr>
        <p:spPr>
          <a:xfrm>
            <a:off x="4355976" y="1772816"/>
            <a:ext cx="43204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9" name="Connettore 2 18"/>
          <p:cNvCxnSpPr/>
          <p:nvPr/>
        </p:nvCxnSpPr>
        <p:spPr>
          <a:xfrm flipH="1">
            <a:off x="3491880" y="1916832"/>
            <a:ext cx="1008112" cy="5040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Connettore 2 19"/>
          <p:cNvCxnSpPr/>
          <p:nvPr/>
        </p:nvCxnSpPr>
        <p:spPr>
          <a:xfrm flipH="1">
            <a:off x="3491880" y="2132856"/>
            <a:ext cx="944488" cy="86409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1" name="Connettore 2 20"/>
          <p:cNvCxnSpPr>
            <a:stCxn id="17" idx="3"/>
          </p:cNvCxnSpPr>
          <p:nvPr/>
        </p:nvCxnSpPr>
        <p:spPr>
          <a:xfrm flipH="1">
            <a:off x="3851920" y="2141592"/>
            <a:ext cx="567328" cy="193548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a:stCxn id="17" idx="4"/>
          </p:cNvCxnSpPr>
          <p:nvPr/>
        </p:nvCxnSpPr>
        <p:spPr>
          <a:xfrm flipH="1">
            <a:off x="4211960" y="2204864"/>
            <a:ext cx="360040" cy="288032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3" name="Connettore 2 22"/>
          <p:cNvCxnSpPr>
            <a:stCxn id="17" idx="4"/>
          </p:cNvCxnSpPr>
          <p:nvPr/>
        </p:nvCxnSpPr>
        <p:spPr>
          <a:xfrm>
            <a:off x="4572000" y="2204864"/>
            <a:ext cx="432048" cy="288032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Connettore 2 23"/>
          <p:cNvCxnSpPr>
            <a:stCxn id="17" idx="5"/>
          </p:cNvCxnSpPr>
          <p:nvPr/>
        </p:nvCxnSpPr>
        <p:spPr>
          <a:xfrm>
            <a:off x="4724752" y="2141592"/>
            <a:ext cx="639336" cy="193548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5" name="Connettore 2 24"/>
          <p:cNvCxnSpPr>
            <a:stCxn id="17" idx="5"/>
          </p:cNvCxnSpPr>
          <p:nvPr/>
        </p:nvCxnSpPr>
        <p:spPr>
          <a:xfrm>
            <a:off x="4724752" y="2141592"/>
            <a:ext cx="990640" cy="8466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a:stCxn id="17" idx="6"/>
          </p:cNvCxnSpPr>
          <p:nvPr/>
        </p:nvCxnSpPr>
        <p:spPr>
          <a:xfrm>
            <a:off x="4788024" y="1988840"/>
            <a:ext cx="936104" cy="36004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5" name="Rettangolo 44"/>
          <p:cNvSpPr/>
          <p:nvPr/>
        </p:nvSpPr>
        <p:spPr>
          <a:xfrm>
            <a:off x="251520" y="1988840"/>
            <a:ext cx="309634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FFFF00"/>
                </a:solidFill>
                <a:latin typeface="Arial" pitchFamily="34" charset="0"/>
                <a:cs typeface="Arial" pitchFamily="34" charset="0"/>
              </a:rPr>
              <a:t>Inutile tentare di ripristinare un’educazione di regole e sanzioni </a:t>
            </a:r>
            <a:endParaRPr lang="it-IT" dirty="0">
              <a:solidFill>
                <a:srgbClr val="FFFF00"/>
              </a:solidFill>
            </a:endParaRPr>
          </a:p>
        </p:txBody>
      </p:sp>
      <p:sp>
        <p:nvSpPr>
          <p:cNvPr id="47" name="Rettangolo 46"/>
          <p:cNvSpPr/>
          <p:nvPr/>
        </p:nvSpPr>
        <p:spPr>
          <a:xfrm>
            <a:off x="539552" y="3068960"/>
            <a:ext cx="309634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FFFF00"/>
                </a:solidFill>
                <a:latin typeface="Arial" pitchFamily="34" charset="0"/>
                <a:cs typeface="Arial" pitchFamily="34" charset="0"/>
              </a:rPr>
              <a:t>Proseguire nell’ambito della relazione</a:t>
            </a:r>
            <a:endParaRPr lang="it-IT" dirty="0">
              <a:solidFill>
                <a:srgbClr val="FFFF00"/>
              </a:solidFill>
            </a:endParaRPr>
          </a:p>
        </p:txBody>
      </p:sp>
      <p:sp>
        <p:nvSpPr>
          <p:cNvPr id="48" name="Rettangolo 47"/>
          <p:cNvSpPr/>
          <p:nvPr/>
        </p:nvSpPr>
        <p:spPr>
          <a:xfrm>
            <a:off x="899592" y="4149080"/>
            <a:ext cx="309634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pPr>
            <a:r>
              <a:rPr lang="it-IT" b="1" dirty="0">
                <a:solidFill>
                  <a:srgbClr val="FFFF00"/>
                </a:solidFill>
                <a:latin typeface="Arial" pitchFamily="34" charset="0"/>
                <a:cs typeface="Arial" pitchFamily="34" charset="0"/>
              </a:rPr>
              <a:t>Chiedergli ogni tanto com’è andata su Internet </a:t>
            </a:r>
          </a:p>
        </p:txBody>
      </p:sp>
      <p:sp>
        <p:nvSpPr>
          <p:cNvPr id="49" name="Rettangolo 48"/>
          <p:cNvSpPr/>
          <p:nvPr/>
        </p:nvSpPr>
        <p:spPr>
          <a:xfrm>
            <a:off x="1259632" y="5229200"/>
            <a:ext cx="309634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pPr>
            <a:r>
              <a:rPr lang="it-IT" b="1" dirty="0">
                <a:solidFill>
                  <a:srgbClr val="FFFF00"/>
                </a:solidFill>
                <a:latin typeface="Arial" pitchFamily="34" charset="0"/>
                <a:cs typeface="Arial" pitchFamily="34" charset="0"/>
              </a:rPr>
              <a:t>Internet: parliamone </a:t>
            </a:r>
            <a:r>
              <a:rPr lang="it-IT" b="1" dirty="0">
                <a:solidFill>
                  <a:srgbClr val="FF0000"/>
                </a:solidFill>
                <a:latin typeface="Arial" pitchFamily="34" charset="0"/>
                <a:cs typeface="Arial" pitchFamily="34" charset="0"/>
              </a:rPr>
              <a:t> </a:t>
            </a:r>
          </a:p>
        </p:txBody>
      </p:sp>
      <p:sp>
        <p:nvSpPr>
          <p:cNvPr id="50" name="Rettangolo 49"/>
          <p:cNvSpPr/>
          <p:nvPr/>
        </p:nvSpPr>
        <p:spPr>
          <a:xfrm>
            <a:off x="4788024" y="5229200"/>
            <a:ext cx="309634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20000"/>
              </a:spcBef>
            </a:pPr>
            <a:endParaRPr lang="it-IT" b="1" dirty="0">
              <a:solidFill>
                <a:schemeClr val="bg1"/>
              </a:solidFill>
              <a:latin typeface="Arial" pitchFamily="34" charset="0"/>
              <a:cs typeface="Arial" pitchFamily="34" charset="0"/>
            </a:endParaRPr>
          </a:p>
          <a:p>
            <a:pPr algn="ctr">
              <a:spcBef>
                <a:spcPct val="20000"/>
              </a:spcBef>
            </a:pPr>
            <a:r>
              <a:rPr lang="it-IT" b="1" dirty="0">
                <a:solidFill>
                  <a:srgbClr val="FFFF00"/>
                </a:solidFill>
                <a:latin typeface="Arial" pitchFamily="34" charset="0"/>
                <a:cs typeface="Arial" pitchFamily="34" charset="0"/>
              </a:rPr>
              <a:t>Lavorare su punizioni aggiuntive invece che privative  </a:t>
            </a:r>
          </a:p>
          <a:p>
            <a:pPr lvl="0" algn="ctr">
              <a:spcBef>
                <a:spcPct val="20000"/>
              </a:spcBef>
            </a:pPr>
            <a:r>
              <a:rPr lang="it-IT" b="1" dirty="0">
                <a:solidFill>
                  <a:srgbClr val="FF0000"/>
                </a:solidFill>
                <a:latin typeface="Arial" pitchFamily="34" charset="0"/>
                <a:cs typeface="Arial" pitchFamily="34" charset="0"/>
              </a:rPr>
              <a:t> </a:t>
            </a:r>
          </a:p>
        </p:txBody>
      </p:sp>
      <p:sp>
        <p:nvSpPr>
          <p:cNvPr id="51" name="Rettangolo 50"/>
          <p:cNvSpPr/>
          <p:nvPr/>
        </p:nvSpPr>
        <p:spPr>
          <a:xfrm>
            <a:off x="5220072" y="4149080"/>
            <a:ext cx="309634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pPr>
            <a:endParaRPr lang="it-IT" b="1" dirty="0">
              <a:solidFill>
                <a:schemeClr val="bg1"/>
              </a:solidFill>
              <a:latin typeface="Arial" pitchFamily="34" charset="0"/>
              <a:cs typeface="Arial" pitchFamily="34" charset="0"/>
            </a:endParaRPr>
          </a:p>
          <a:p>
            <a:pPr lvl="0" algn="ctr">
              <a:spcBef>
                <a:spcPct val="20000"/>
              </a:spcBef>
            </a:pPr>
            <a:r>
              <a:rPr lang="it-IT" b="1" dirty="0">
                <a:solidFill>
                  <a:srgbClr val="FFFF00"/>
                </a:solidFill>
                <a:latin typeface="Arial" pitchFamily="34" charset="0"/>
                <a:cs typeface="Arial" pitchFamily="34" charset="0"/>
              </a:rPr>
              <a:t>Abbassare i toni e contenere gli eccessi</a:t>
            </a:r>
            <a:endParaRPr lang="it-IT" sz="2000" b="1" dirty="0">
              <a:solidFill>
                <a:srgbClr val="FFFF00"/>
              </a:solidFill>
              <a:latin typeface="Arial" pitchFamily="34" charset="0"/>
              <a:cs typeface="Arial" pitchFamily="34" charset="0"/>
            </a:endParaRPr>
          </a:p>
          <a:p>
            <a:pPr lvl="0" algn="ctr">
              <a:spcBef>
                <a:spcPct val="20000"/>
              </a:spcBef>
            </a:pPr>
            <a:r>
              <a:rPr lang="it-IT" b="1" dirty="0">
                <a:solidFill>
                  <a:srgbClr val="FFFF00"/>
                </a:solidFill>
                <a:latin typeface="Arial" pitchFamily="34" charset="0"/>
                <a:cs typeface="Arial" pitchFamily="34" charset="0"/>
              </a:rPr>
              <a:t> </a:t>
            </a:r>
          </a:p>
        </p:txBody>
      </p:sp>
      <p:sp>
        <p:nvSpPr>
          <p:cNvPr id="52" name="Rettangolo 51"/>
          <p:cNvSpPr/>
          <p:nvPr/>
        </p:nvSpPr>
        <p:spPr>
          <a:xfrm>
            <a:off x="5796136" y="1988840"/>
            <a:ext cx="309634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pPr>
            <a:endParaRPr lang="it-IT" b="1" dirty="0">
              <a:solidFill>
                <a:schemeClr val="bg1"/>
              </a:solidFill>
              <a:latin typeface="Arial" pitchFamily="34" charset="0"/>
              <a:cs typeface="Arial" pitchFamily="34" charset="0"/>
            </a:endParaRPr>
          </a:p>
          <a:p>
            <a:pPr lvl="0" algn="ctr">
              <a:spcBef>
                <a:spcPct val="20000"/>
              </a:spcBef>
            </a:pPr>
            <a:r>
              <a:rPr lang="it-IT" b="1" dirty="0">
                <a:solidFill>
                  <a:srgbClr val="FFFF00"/>
                </a:solidFill>
                <a:latin typeface="Arial" pitchFamily="34" charset="0"/>
                <a:cs typeface="Arial" pitchFamily="34" charset="0"/>
              </a:rPr>
              <a:t>Se il disagio è serio, meglio chiedere aiuto</a:t>
            </a:r>
            <a:endParaRPr lang="it-IT" sz="2000" b="1" dirty="0">
              <a:solidFill>
                <a:srgbClr val="FFFF00"/>
              </a:solidFill>
              <a:latin typeface="Arial" pitchFamily="34" charset="0"/>
              <a:cs typeface="Arial" pitchFamily="34" charset="0"/>
            </a:endParaRPr>
          </a:p>
          <a:p>
            <a:pPr lvl="0" algn="ctr">
              <a:spcBef>
                <a:spcPct val="20000"/>
              </a:spcBef>
            </a:pPr>
            <a:r>
              <a:rPr lang="it-IT" b="1" dirty="0">
                <a:solidFill>
                  <a:srgbClr val="FFFF00"/>
                </a:solidFill>
                <a:latin typeface="Arial" pitchFamily="34" charset="0"/>
                <a:cs typeface="Arial" pitchFamily="34" charset="0"/>
              </a:rPr>
              <a:t> </a:t>
            </a:r>
          </a:p>
        </p:txBody>
      </p:sp>
      <p:sp>
        <p:nvSpPr>
          <p:cNvPr id="53" name="Rettangolo 52"/>
          <p:cNvSpPr/>
          <p:nvPr/>
        </p:nvSpPr>
        <p:spPr>
          <a:xfrm>
            <a:off x="5508104" y="3068960"/>
            <a:ext cx="309634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pPr>
            <a:endParaRPr lang="it-IT" b="1" dirty="0">
              <a:solidFill>
                <a:schemeClr val="bg1"/>
              </a:solidFill>
              <a:latin typeface="Arial" pitchFamily="34" charset="0"/>
              <a:cs typeface="Arial" pitchFamily="34" charset="0"/>
            </a:endParaRPr>
          </a:p>
          <a:p>
            <a:pPr lvl="0" algn="ctr">
              <a:spcBef>
                <a:spcPct val="20000"/>
              </a:spcBef>
            </a:pPr>
            <a:r>
              <a:rPr lang="it-IT" b="1" dirty="0">
                <a:solidFill>
                  <a:srgbClr val="FFFF00"/>
                </a:solidFill>
                <a:latin typeface="Arial" pitchFamily="34" charset="0"/>
                <a:cs typeface="Arial" pitchFamily="34" charset="0"/>
              </a:rPr>
              <a:t>Se va male a scuola, cerchiamo soluzioni</a:t>
            </a:r>
            <a:endParaRPr lang="it-IT" sz="2000" b="1" dirty="0">
              <a:solidFill>
                <a:srgbClr val="FFFF00"/>
              </a:solidFill>
              <a:latin typeface="Arial" pitchFamily="34" charset="0"/>
              <a:cs typeface="Arial" pitchFamily="34" charset="0"/>
            </a:endParaRPr>
          </a:p>
          <a:p>
            <a:pPr lvl="0" algn="ctr">
              <a:spcBef>
                <a:spcPct val="20000"/>
              </a:spcBef>
            </a:pPr>
            <a:r>
              <a:rPr lang="it-IT" b="1" dirty="0">
                <a:solidFill>
                  <a:srgbClr val="FFFF00"/>
                </a:solidFill>
                <a:latin typeface="Arial" pitchFamily="34" charset="0"/>
                <a:cs typeface="Arial" pitchFamily="34" charset="0"/>
              </a:rPr>
              <a:t> </a:t>
            </a:r>
          </a:p>
        </p:txBody>
      </p:sp>
      <p:sp>
        <p:nvSpPr>
          <p:cNvPr id="5" name="Titolo 1">
            <a:extLst>
              <a:ext uri="{FF2B5EF4-FFF2-40B4-BE49-F238E27FC236}">
                <a16:creationId xmlns:a16="http://schemas.microsoft.com/office/drawing/2014/main" id="{CCD2E05C-4550-A5AA-7414-79DCBE991012}"/>
              </a:ext>
            </a:extLst>
          </p:cNvPr>
          <p:cNvSpPr>
            <a:spLocks noGrp="1"/>
          </p:cNvSpPr>
          <p:nvPr>
            <p:ph type="ctrTitle"/>
          </p:nvPr>
        </p:nvSpPr>
        <p:spPr>
          <a:xfrm>
            <a:off x="251520" y="364594"/>
            <a:ext cx="8640960" cy="504055"/>
          </a:xfrm>
          <a:solidFill>
            <a:schemeClr val="tx2">
              <a:lumMod val="20000"/>
              <a:lumOff val="80000"/>
            </a:schemeClr>
          </a:solidFill>
          <a:ln w="25400">
            <a:solidFill>
              <a:srgbClr val="0070C0"/>
            </a:solidFill>
          </a:ln>
        </p:spPr>
        <p:txBody>
          <a:bodyPr>
            <a:noAutofit/>
          </a:bodyPr>
          <a:lstStyle/>
          <a:p>
            <a:r>
              <a:rPr lang="it-IT" sz="3200" b="1" dirty="0">
                <a:solidFill>
                  <a:srgbClr val="FF0000"/>
                </a:solidFill>
              </a:rPr>
              <a:t>Adolescenti in crisi e “viziati”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1000"/>
                                        <p:tgtEl>
                                          <p:spTgt spid="17"/>
                                        </p:tgtEl>
                                      </p:cBhvr>
                                    </p:animEffect>
                                    <p:anim calcmode="lin" valueType="num">
                                      <p:cBhvr>
                                        <p:cTn id="15" dur="1000" fill="hold"/>
                                        <p:tgtEl>
                                          <p:spTgt spid="17"/>
                                        </p:tgtEl>
                                        <p:attrNameLst>
                                          <p:attrName>ppt_x</p:attrName>
                                        </p:attrNameLst>
                                      </p:cBhvr>
                                      <p:tavLst>
                                        <p:tav tm="0">
                                          <p:val>
                                            <p:strVal val="#ppt_x"/>
                                          </p:val>
                                        </p:tav>
                                        <p:tav tm="100000">
                                          <p:val>
                                            <p:strVal val="#ppt_x"/>
                                          </p:val>
                                        </p:tav>
                                      </p:tavLst>
                                    </p:anim>
                                    <p:anim calcmode="lin" valueType="num">
                                      <p:cBhvr>
                                        <p:cTn id="1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45"/>
                                        </p:tgtEl>
                                        <p:attrNameLst>
                                          <p:attrName>style.visibility</p:attrName>
                                        </p:attrNameLst>
                                      </p:cBhvr>
                                      <p:to>
                                        <p:strVal val="visible"/>
                                      </p:to>
                                    </p:set>
                                    <p:animEffect transition="in" filter="fade">
                                      <p:cBhvr>
                                        <p:cTn id="28" dur="1000"/>
                                        <p:tgtEl>
                                          <p:spTgt spid="45"/>
                                        </p:tgtEl>
                                      </p:cBhvr>
                                    </p:animEffect>
                                    <p:anim calcmode="lin" valueType="num">
                                      <p:cBhvr>
                                        <p:cTn id="29" dur="1000" fill="hold"/>
                                        <p:tgtEl>
                                          <p:spTgt spid="45"/>
                                        </p:tgtEl>
                                        <p:attrNameLst>
                                          <p:attrName>ppt_x</p:attrName>
                                        </p:attrNameLst>
                                      </p:cBhvr>
                                      <p:tavLst>
                                        <p:tav tm="0">
                                          <p:val>
                                            <p:strVal val="#ppt_x"/>
                                          </p:val>
                                        </p:tav>
                                        <p:tav tm="100000">
                                          <p:val>
                                            <p:strVal val="#ppt_x"/>
                                          </p:val>
                                        </p:tav>
                                      </p:tavLst>
                                    </p:anim>
                                    <p:anim calcmode="lin" valueType="num">
                                      <p:cBhvr>
                                        <p:cTn id="30"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47"/>
                                        </p:tgtEl>
                                        <p:attrNameLst>
                                          <p:attrName>style.visibility</p:attrName>
                                        </p:attrNameLst>
                                      </p:cBhvr>
                                      <p:to>
                                        <p:strVal val="visible"/>
                                      </p:to>
                                    </p:set>
                                    <p:animEffect transition="in" filter="fade">
                                      <p:cBhvr>
                                        <p:cTn id="42" dur="1000"/>
                                        <p:tgtEl>
                                          <p:spTgt spid="47"/>
                                        </p:tgtEl>
                                      </p:cBhvr>
                                    </p:animEffect>
                                    <p:anim calcmode="lin" valueType="num">
                                      <p:cBhvr>
                                        <p:cTn id="43" dur="1000" fill="hold"/>
                                        <p:tgtEl>
                                          <p:spTgt spid="47"/>
                                        </p:tgtEl>
                                        <p:attrNameLst>
                                          <p:attrName>ppt_x</p:attrName>
                                        </p:attrNameLst>
                                      </p:cBhvr>
                                      <p:tavLst>
                                        <p:tav tm="0">
                                          <p:val>
                                            <p:strVal val="#ppt_x"/>
                                          </p:val>
                                        </p:tav>
                                        <p:tav tm="100000">
                                          <p:val>
                                            <p:strVal val="#ppt_x"/>
                                          </p:val>
                                        </p:tav>
                                      </p:tavLst>
                                    </p:anim>
                                    <p:anim calcmode="lin" valueType="num">
                                      <p:cBhvr>
                                        <p:cTn id="4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48"/>
                                        </p:tgtEl>
                                        <p:attrNameLst>
                                          <p:attrName>style.visibility</p:attrName>
                                        </p:attrNameLst>
                                      </p:cBhvr>
                                      <p:to>
                                        <p:strVal val="visible"/>
                                      </p:to>
                                    </p:set>
                                    <p:animEffect transition="in" filter="fade">
                                      <p:cBhvr>
                                        <p:cTn id="56" dur="1000"/>
                                        <p:tgtEl>
                                          <p:spTgt spid="48"/>
                                        </p:tgtEl>
                                      </p:cBhvr>
                                    </p:animEffect>
                                    <p:anim calcmode="lin" valueType="num">
                                      <p:cBhvr>
                                        <p:cTn id="57" dur="1000" fill="hold"/>
                                        <p:tgtEl>
                                          <p:spTgt spid="48"/>
                                        </p:tgtEl>
                                        <p:attrNameLst>
                                          <p:attrName>ppt_x</p:attrName>
                                        </p:attrNameLst>
                                      </p:cBhvr>
                                      <p:tavLst>
                                        <p:tav tm="0">
                                          <p:val>
                                            <p:strVal val="#ppt_x"/>
                                          </p:val>
                                        </p:tav>
                                        <p:tav tm="100000">
                                          <p:val>
                                            <p:strVal val="#ppt_x"/>
                                          </p:val>
                                        </p:tav>
                                      </p:tavLst>
                                    </p:anim>
                                    <p:anim calcmode="lin" valueType="num">
                                      <p:cBhvr>
                                        <p:cTn id="58"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1000"/>
                                        <p:tgtEl>
                                          <p:spTgt spid="22"/>
                                        </p:tgtEl>
                                      </p:cBhvr>
                                    </p:animEffect>
                                    <p:anim calcmode="lin" valueType="num">
                                      <p:cBhvr>
                                        <p:cTn id="64" dur="1000" fill="hold"/>
                                        <p:tgtEl>
                                          <p:spTgt spid="22"/>
                                        </p:tgtEl>
                                        <p:attrNameLst>
                                          <p:attrName>ppt_x</p:attrName>
                                        </p:attrNameLst>
                                      </p:cBhvr>
                                      <p:tavLst>
                                        <p:tav tm="0">
                                          <p:val>
                                            <p:strVal val="#ppt_x"/>
                                          </p:val>
                                        </p:tav>
                                        <p:tav tm="100000">
                                          <p:val>
                                            <p:strVal val="#ppt_x"/>
                                          </p:val>
                                        </p:tav>
                                      </p:tavLst>
                                    </p:anim>
                                    <p:anim calcmode="lin" valueType="num">
                                      <p:cBhvr>
                                        <p:cTn id="6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fade">
                                      <p:cBhvr>
                                        <p:cTn id="70" dur="1000"/>
                                        <p:tgtEl>
                                          <p:spTgt spid="49"/>
                                        </p:tgtEl>
                                      </p:cBhvr>
                                    </p:animEffect>
                                    <p:anim calcmode="lin" valueType="num">
                                      <p:cBhvr>
                                        <p:cTn id="71" dur="1000" fill="hold"/>
                                        <p:tgtEl>
                                          <p:spTgt spid="49"/>
                                        </p:tgtEl>
                                        <p:attrNameLst>
                                          <p:attrName>ppt_x</p:attrName>
                                        </p:attrNameLst>
                                      </p:cBhvr>
                                      <p:tavLst>
                                        <p:tav tm="0">
                                          <p:val>
                                            <p:strVal val="#ppt_x"/>
                                          </p:val>
                                        </p:tav>
                                        <p:tav tm="100000">
                                          <p:val>
                                            <p:strVal val="#ppt_x"/>
                                          </p:val>
                                        </p:tav>
                                      </p:tavLst>
                                    </p:anim>
                                    <p:anim calcmode="lin" valueType="num">
                                      <p:cBhvr>
                                        <p:cTn id="72"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1000"/>
                                        <p:tgtEl>
                                          <p:spTgt spid="23"/>
                                        </p:tgtEl>
                                      </p:cBhvr>
                                    </p:animEffect>
                                    <p:anim calcmode="lin" valueType="num">
                                      <p:cBhvr>
                                        <p:cTn id="78" dur="1000" fill="hold"/>
                                        <p:tgtEl>
                                          <p:spTgt spid="23"/>
                                        </p:tgtEl>
                                        <p:attrNameLst>
                                          <p:attrName>ppt_x</p:attrName>
                                        </p:attrNameLst>
                                      </p:cBhvr>
                                      <p:tavLst>
                                        <p:tav tm="0">
                                          <p:val>
                                            <p:strVal val="#ppt_x"/>
                                          </p:val>
                                        </p:tav>
                                        <p:tav tm="100000">
                                          <p:val>
                                            <p:strVal val="#ppt_x"/>
                                          </p:val>
                                        </p:tav>
                                      </p:tavLst>
                                    </p:anim>
                                    <p:anim calcmode="lin" valueType="num">
                                      <p:cBhvr>
                                        <p:cTn id="7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50"/>
                                        </p:tgtEl>
                                        <p:attrNameLst>
                                          <p:attrName>style.visibility</p:attrName>
                                        </p:attrNameLst>
                                      </p:cBhvr>
                                      <p:to>
                                        <p:strVal val="visible"/>
                                      </p:to>
                                    </p:set>
                                    <p:animEffect transition="in" filter="fade">
                                      <p:cBhvr>
                                        <p:cTn id="84" dur="1000"/>
                                        <p:tgtEl>
                                          <p:spTgt spid="50"/>
                                        </p:tgtEl>
                                      </p:cBhvr>
                                    </p:animEffect>
                                    <p:anim calcmode="lin" valueType="num">
                                      <p:cBhvr>
                                        <p:cTn id="85" dur="1000" fill="hold"/>
                                        <p:tgtEl>
                                          <p:spTgt spid="50"/>
                                        </p:tgtEl>
                                        <p:attrNameLst>
                                          <p:attrName>ppt_x</p:attrName>
                                        </p:attrNameLst>
                                      </p:cBhvr>
                                      <p:tavLst>
                                        <p:tav tm="0">
                                          <p:val>
                                            <p:strVal val="#ppt_x"/>
                                          </p:val>
                                        </p:tav>
                                        <p:tav tm="100000">
                                          <p:val>
                                            <p:strVal val="#ppt_x"/>
                                          </p:val>
                                        </p:tav>
                                      </p:tavLst>
                                    </p:anim>
                                    <p:anim calcmode="lin" valueType="num">
                                      <p:cBhvr>
                                        <p:cTn id="86"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nodeType="clickEffect">
                                  <p:stCondLst>
                                    <p:cond delay="0"/>
                                  </p:stCondLst>
                                  <p:childTnLst>
                                    <p:set>
                                      <p:cBhvr>
                                        <p:cTn id="90" dur="1" fill="hold">
                                          <p:stCondLst>
                                            <p:cond delay="0"/>
                                          </p:stCondLst>
                                        </p:cTn>
                                        <p:tgtEl>
                                          <p:spTgt spid="24"/>
                                        </p:tgtEl>
                                        <p:attrNameLst>
                                          <p:attrName>style.visibility</p:attrName>
                                        </p:attrNameLst>
                                      </p:cBhvr>
                                      <p:to>
                                        <p:strVal val="visible"/>
                                      </p:to>
                                    </p:set>
                                    <p:animEffect transition="in" filter="fade">
                                      <p:cBhvr>
                                        <p:cTn id="91" dur="1000"/>
                                        <p:tgtEl>
                                          <p:spTgt spid="24"/>
                                        </p:tgtEl>
                                      </p:cBhvr>
                                    </p:animEffect>
                                    <p:anim calcmode="lin" valueType="num">
                                      <p:cBhvr>
                                        <p:cTn id="92" dur="1000" fill="hold"/>
                                        <p:tgtEl>
                                          <p:spTgt spid="24"/>
                                        </p:tgtEl>
                                        <p:attrNameLst>
                                          <p:attrName>ppt_x</p:attrName>
                                        </p:attrNameLst>
                                      </p:cBhvr>
                                      <p:tavLst>
                                        <p:tav tm="0">
                                          <p:val>
                                            <p:strVal val="#ppt_x"/>
                                          </p:val>
                                        </p:tav>
                                        <p:tav tm="100000">
                                          <p:val>
                                            <p:strVal val="#ppt_x"/>
                                          </p:val>
                                        </p:tav>
                                      </p:tavLst>
                                    </p:anim>
                                    <p:anim calcmode="lin" valueType="num">
                                      <p:cBhvr>
                                        <p:cTn id="9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51"/>
                                        </p:tgtEl>
                                        <p:attrNameLst>
                                          <p:attrName>style.visibility</p:attrName>
                                        </p:attrNameLst>
                                      </p:cBhvr>
                                      <p:to>
                                        <p:strVal val="visible"/>
                                      </p:to>
                                    </p:set>
                                    <p:animEffect transition="in" filter="fade">
                                      <p:cBhvr>
                                        <p:cTn id="98" dur="1000"/>
                                        <p:tgtEl>
                                          <p:spTgt spid="51"/>
                                        </p:tgtEl>
                                      </p:cBhvr>
                                    </p:animEffect>
                                    <p:anim calcmode="lin" valueType="num">
                                      <p:cBhvr>
                                        <p:cTn id="99" dur="1000" fill="hold"/>
                                        <p:tgtEl>
                                          <p:spTgt spid="51"/>
                                        </p:tgtEl>
                                        <p:attrNameLst>
                                          <p:attrName>ppt_x</p:attrName>
                                        </p:attrNameLst>
                                      </p:cBhvr>
                                      <p:tavLst>
                                        <p:tav tm="0">
                                          <p:val>
                                            <p:strVal val="#ppt_x"/>
                                          </p:val>
                                        </p:tav>
                                        <p:tav tm="100000">
                                          <p:val>
                                            <p:strVal val="#ppt_x"/>
                                          </p:val>
                                        </p:tav>
                                      </p:tavLst>
                                    </p:anim>
                                    <p:anim calcmode="lin" valueType="num">
                                      <p:cBhvr>
                                        <p:cTn id="100"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7" presetClass="entr" presetSubtype="0" fill="hold" nodeType="click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fade">
                                      <p:cBhvr>
                                        <p:cTn id="105" dur="1000"/>
                                        <p:tgtEl>
                                          <p:spTgt spid="25"/>
                                        </p:tgtEl>
                                      </p:cBhvr>
                                    </p:animEffect>
                                    <p:anim calcmode="lin" valueType="num">
                                      <p:cBhvr>
                                        <p:cTn id="106" dur="1000" fill="hold"/>
                                        <p:tgtEl>
                                          <p:spTgt spid="25"/>
                                        </p:tgtEl>
                                        <p:attrNameLst>
                                          <p:attrName>ppt_x</p:attrName>
                                        </p:attrNameLst>
                                      </p:cBhvr>
                                      <p:tavLst>
                                        <p:tav tm="0">
                                          <p:val>
                                            <p:strVal val="#ppt_x"/>
                                          </p:val>
                                        </p:tav>
                                        <p:tav tm="100000">
                                          <p:val>
                                            <p:strVal val="#ppt_x"/>
                                          </p:val>
                                        </p:tav>
                                      </p:tavLst>
                                    </p:anim>
                                    <p:anim calcmode="lin" valueType="num">
                                      <p:cBhvr>
                                        <p:cTn id="107"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7" presetClass="entr" presetSubtype="0" fill="hold" grpId="0" nodeType="click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fade">
                                      <p:cBhvr>
                                        <p:cTn id="112" dur="1000"/>
                                        <p:tgtEl>
                                          <p:spTgt spid="53"/>
                                        </p:tgtEl>
                                      </p:cBhvr>
                                    </p:animEffect>
                                    <p:anim calcmode="lin" valueType="num">
                                      <p:cBhvr>
                                        <p:cTn id="113" dur="1000" fill="hold"/>
                                        <p:tgtEl>
                                          <p:spTgt spid="53"/>
                                        </p:tgtEl>
                                        <p:attrNameLst>
                                          <p:attrName>ppt_x</p:attrName>
                                        </p:attrNameLst>
                                      </p:cBhvr>
                                      <p:tavLst>
                                        <p:tav tm="0">
                                          <p:val>
                                            <p:strVal val="#ppt_x"/>
                                          </p:val>
                                        </p:tav>
                                        <p:tav tm="100000">
                                          <p:val>
                                            <p:strVal val="#ppt_x"/>
                                          </p:val>
                                        </p:tav>
                                      </p:tavLst>
                                    </p:anim>
                                    <p:anim calcmode="lin" valueType="num">
                                      <p:cBhvr>
                                        <p:cTn id="114"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7" presetClass="entr" presetSubtype="0" fill="hold" nodeType="clickEffect">
                                  <p:stCondLst>
                                    <p:cond delay="0"/>
                                  </p:stCondLst>
                                  <p:childTnLst>
                                    <p:set>
                                      <p:cBhvr>
                                        <p:cTn id="118" dur="1" fill="hold">
                                          <p:stCondLst>
                                            <p:cond delay="0"/>
                                          </p:stCondLst>
                                        </p:cTn>
                                        <p:tgtEl>
                                          <p:spTgt spid="26"/>
                                        </p:tgtEl>
                                        <p:attrNameLst>
                                          <p:attrName>style.visibility</p:attrName>
                                        </p:attrNameLst>
                                      </p:cBhvr>
                                      <p:to>
                                        <p:strVal val="visible"/>
                                      </p:to>
                                    </p:set>
                                    <p:animEffect transition="in" filter="fade">
                                      <p:cBhvr>
                                        <p:cTn id="119" dur="1000"/>
                                        <p:tgtEl>
                                          <p:spTgt spid="26"/>
                                        </p:tgtEl>
                                      </p:cBhvr>
                                    </p:animEffect>
                                    <p:anim calcmode="lin" valueType="num">
                                      <p:cBhvr>
                                        <p:cTn id="120" dur="1000" fill="hold"/>
                                        <p:tgtEl>
                                          <p:spTgt spid="26"/>
                                        </p:tgtEl>
                                        <p:attrNameLst>
                                          <p:attrName>ppt_x</p:attrName>
                                        </p:attrNameLst>
                                      </p:cBhvr>
                                      <p:tavLst>
                                        <p:tav tm="0">
                                          <p:val>
                                            <p:strVal val="#ppt_x"/>
                                          </p:val>
                                        </p:tav>
                                        <p:tav tm="100000">
                                          <p:val>
                                            <p:strVal val="#ppt_x"/>
                                          </p:val>
                                        </p:tav>
                                      </p:tavLst>
                                    </p:anim>
                                    <p:anim calcmode="lin" valueType="num">
                                      <p:cBhvr>
                                        <p:cTn id="12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7" presetClass="entr" presetSubtype="0" fill="hold" grpId="0" nodeType="clickEffect">
                                  <p:stCondLst>
                                    <p:cond delay="0"/>
                                  </p:stCondLst>
                                  <p:childTnLst>
                                    <p:set>
                                      <p:cBhvr>
                                        <p:cTn id="125" dur="1" fill="hold">
                                          <p:stCondLst>
                                            <p:cond delay="0"/>
                                          </p:stCondLst>
                                        </p:cTn>
                                        <p:tgtEl>
                                          <p:spTgt spid="52"/>
                                        </p:tgtEl>
                                        <p:attrNameLst>
                                          <p:attrName>style.visibility</p:attrName>
                                        </p:attrNameLst>
                                      </p:cBhvr>
                                      <p:to>
                                        <p:strVal val="visible"/>
                                      </p:to>
                                    </p:set>
                                    <p:animEffect transition="in" filter="fade">
                                      <p:cBhvr>
                                        <p:cTn id="126" dur="1000"/>
                                        <p:tgtEl>
                                          <p:spTgt spid="52"/>
                                        </p:tgtEl>
                                      </p:cBhvr>
                                    </p:animEffect>
                                    <p:anim calcmode="lin" valueType="num">
                                      <p:cBhvr>
                                        <p:cTn id="127" dur="1000" fill="hold"/>
                                        <p:tgtEl>
                                          <p:spTgt spid="52"/>
                                        </p:tgtEl>
                                        <p:attrNameLst>
                                          <p:attrName>ppt_x</p:attrName>
                                        </p:attrNameLst>
                                      </p:cBhvr>
                                      <p:tavLst>
                                        <p:tav tm="0">
                                          <p:val>
                                            <p:strVal val="#ppt_x"/>
                                          </p:val>
                                        </p:tav>
                                        <p:tav tm="100000">
                                          <p:val>
                                            <p:strVal val="#ppt_x"/>
                                          </p:val>
                                        </p:tav>
                                      </p:tavLst>
                                    </p:anim>
                                    <p:anim calcmode="lin" valueType="num">
                                      <p:cBhvr>
                                        <p:cTn id="128"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45" grpId="0" animBg="1"/>
      <p:bldP spid="47" grpId="0" animBg="1"/>
      <p:bldP spid="48" grpId="0" animBg="1"/>
      <p:bldP spid="49" grpId="0" animBg="1"/>
      <p:bldP spid="50" grpId="0" animBg="1"/>
      <p:bldP spid="51" grpId="0" animBg="1"/>
      <p:bldP spid="52" grpId="0" animBg="1"/>
      <p:bldP spid="53"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2319</Words>
  <Application>Microsoft Office PowerPoint</Application>
  <PresentationFormat>Presentazione su schermo (4:3)</PresentationFormat>
  <Paragraphs>176</Paragraphs>
  <Slides>21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21</vt:i4>
      </vt:variant>
    </vt:vector>
  </HeadingPairs>
  <TitlesOfParts>
    <vt:vector size="24" baseType="lpstr">
      <vt:lpstr>Arial</vt:lpstr>
      <vt:lpstr>Calibri</vt:lpstr>
      <vt:lpstr>Tema di Office</vt:lpstr>
      <vt:lpstr>Adolescenti in crisi e “viziati” </vt:lpstr>
      <vt:lpstr>Adolescenti in crisi e “viziati” </vt:lpstr>
      <vt:lpstr>Adolescenti in crisi e “viziati” </vt:lpstr>
      <vt:lpstr>Adolescenti in crisi e “viziati” </vt:lpstr>
      <vt:lpstr>Adolescenti in crisi e “viziati” </vt:lpstr>
      <vt:lpstr>Adolescenti in crisi e “viziati” </vt:lpstr>
      <vt:lpstr>Adolescenti in crisi e “viziati” </vt:lpstr>
      <vt:lpstr>Adolescenti in crisi e “viziati” </vt:lpstr>
      <vt:lpstr>Adolescenti in crisi e “viziati” </vt:lpstr>
      <vt:lpstr>Adolescenti in crisi e “viziati”:  8 consigli per i genitori</vt:lpstr>
      <vt:lpstr>Adolescenti in crisi e “viziati”:  8 consigli per i genitori</vt:lpstr>
      <vt:lpstr>Adolescenti in crisi e “viziati”:  8 consigli per i genitori</vt:lpstr>
      <vt:lpstr>Adolescenti in crisi e “viziati”:  8 consigli per i genitori</vt:lpstr>
      <vt:lpstr>Adolescenti in crisi e “viziati”:  8 consigli per i genitori</vt:lpstr>
      <vt:lpstr>Adolescenti in crisi e “viziati”:  8 consigli per i genitori</vt:lpstr>
      <vt:lpstr>Adolescenti in crisi e “viziati”:  8 consigli per i genitori</vt:lpstr>
      <vt:lpstr>Adolescenti in crisi e “viziati”:  8 consigli per i genitori</vt:lpstr>
      <vt:lpstr>Adolescenti in crisi e “viziati”:  8 consigli per i genitori</vt:lpstr>
      <vt:lpstr>Adolescenti in crisi e “viziati”:  8 consigli per i genitori</vt:lpstr>
      <vt:lpstr>Adolescenti in crisi e “viziati”:  8 consigli per i genitori</vt:lpstr>
      <vt:lpstr>Adolescenti in crisi e “viziati”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Adolescenti  italiani:  Sempre più connessi ma anche più soli</dc:title>
  <dc:creator>Francesco Cannizzaro</dc:creator>
  <cp:lastModifiedBy>Franco</cp:lastModifiedBy>
  <cp:revision>53</cp:revision>
  <dcterms:created xsi:type="dcterms:W3CDTF">2020-03-31T14:06:32Z</dcterms:created>
  <dcterms:modified xsi:type="dcterms:W3CDTF">2023-01-10T10:55:07Z</dcterms:modified>
</cp:coreProperties>
</file>